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8" r:id="rId2"/>
    <p:sldId id="256" r:id="rId3"/>
    <p:sldId id="257" r:id="rId4"/>
    <p:sldId id="259" r:id="rId5"/>
    <p:sldId id="260" r:id="rId6"/>
    <p:sldId id="276" r:id="rId7"/>
    <p:sldId id="277" r:id="rId8"/>
    <p:sldId id="261" r:id="rId9"/>
    <p:sldId id="267" r:id="rId10"/>
    <p:sldId id="278" r:id="rId11"/>
    <p:sldId id="279" r:id="rId12"/>
    <p:sldId id="280" r:id="rId13"/>
    <p:sldId id="282" r:id="rId14"/>
    <p:sldId id="268" r:id="rId15"/>
    <p:sldId id="288" r:id="rId16"/>
    <p:sldId id="289" r:id="rId17"/>
    <p:sldId id="290" r:id="rId18"/>
    <p:sldId id="291" r:id="rId19"/>
    <p:sldId id="292" r:id="rId20"/>
    <p:sldId id="303" r:id="rId21"/>
    <p:sldId id="269" r:id="rId22"/>
    <p:sldId id="294" r:id="rId23"/>
    <p:sldId id="300" r:id="rId24"/>
    <p:sldId id="301" r:id="rId25"/>
    <p:sldId id="283" r:id="rId26"/>
    <p:sldId id="284" r:id="rId27"/>
    <p:sldId id="285" r:id="rId28"/>
    <p:sldId id="287" r:id="rId29"/>
    <p:sldId id="293" r:id="rId30"/>
    <p:sldId id="295" r:id="rId31"/>
    <p:sldId id="302" r:id="rId32"/>
    <p:sldId id="296" r:id="rId33"/>
    <p:sldId id="297" r:id="rId34"/>
    <p:sldId id="272" r:id="rId35"/>
    <p:sldId id="273" r:id="rId36"/>
    <p:sldId id="274" r:id="rId37"/>
    <p:sldId id="298" r:id="rId38"/>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籠 翼" initials="上籠" lastIdx="1" clrIdx="0">
    <p:extLst>
      <p:ext uri="{19B8F6BF-5375-455C-9EA6-DF929625EA0E}">
        <p15:presenceInfo xmlns:p15="http://schemas.microsoft.com/office/powerpoint/2012/main" userId="S-1-5-21-2002235635-2377271049-2301613454-11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99"/>
    <a:srgbClr val="FFFF66"/>
    <a:srgbClr val="99FF66"/>
    <a:srgbClr val="CCFFFF"/>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4660"/>
  </p:normalViewPr>
  <p:slideViewPr>
    <p:cSldViewPr snapToGrid="0">
      <p:cViewPr varScale="1">
        <p:scale>
          <a:sx n="68" d="100"/>
          <a:sy n="68" d="100"/>
        </p:scale>
        <p:origin x="9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0E22919A-5DCE-421A-979C-EC280732D8C5}" type="datetimeFigureOut">
              <a:rPr kumimoji="1" lang="ja-JP" altLang="en-US" smtClean="0"/>
              <a:t>2020/11/6</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B13BB92D-0E56-475A-867D-B3673078FA1B}" type="slidenum">
              <a:rPr kumimoji="1" lang="ja-JP" altLang="en-US" smtClean="0"/>
              <a:t>‹#›</a:t>
            </a:fld>
            <a:endParaRPr kumimoji="1" lang="ja-JP" altLang="en-US"/>
          </a:p>
        </p:txBody>
      </p:sp>
    </p:spTree>
    <p:extLst>
      <p:ext uri="{BB962C8B-B14F-4D97-AF65-F5344CB8AC3E}">
        <p14:creationId xmlns:p14="http://schemas.microsoft.com/office/powerpoint/2010/main" val="1146117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F6C38D78-D5A2-4838-9059-15F9AF4D8607}" type="datetimeFigureOut">
              <a:rPr kumimoji="1" lang="ja-JP" altLang="en-US" smtClean="0"/>
              <a:t>2020/11/6</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F8AB6AE4-C81E-4C5C-9EBB-E3020518D81D}" type="slidenum">
              <a:rPr kumimoji="1" lang="ja-JP" altLang="en-US" smtClean="0"/>
              <a:t>‹#›</a:t>
            </a:fld>
            <a:endParaRPr kumimoji="1" lang="ja-JP" altLang="en-US"/>
          </a:p>
        </p:txBody>
      </p:sp>
    </p:spTree>
    <p:extLst>
      <p:ext uri="{BB962C8B-B14F-4D97-AF65-F5344CB8AC3E}">
        <p14:creationId xmlns:p14="http://schemas.microsoft.com/office/powerpoint/2010/main" val="42699082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本校研修係をしております，上籠と申します。まずは，本日の日程を説明させていただきます。研究誌</a:t>
            </a:r>
            <a:r>
              <a:rPr kumimoji="1" lang="en-US" altLang="ja-JP" dirty="0"/>
              <a:t>1</a:t>
            </a:r>
            <a:r>
              <a:rPr kumimoji="1" lang="ja-JP" altLang="en-US" dirty="0"/>
              <a:t>ページを御覧ください。本日はこの後１０時１５分より公開授業が行われます。会場は２年生生活科が体育館広報・４年生総合が４階一番奥になります４年２組。６年生理科が同じく４階の理科室となっております。今回はコロナ禍での実施になりますので，必ず事前に申し込まれた授業のみの参観をお願いいたします。また，本日封筒の中にアンケート用紙をご準備させていただいておりますので，授業参観中および参観後に御記入ください。授業後１１時１０分より研究協議・閉会行事をこちら体育館にて行います。たくさんの御意見をお待ちしております。以上が本日の日程となっております。</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a:t>
            </a:fld>
            <a:endParaRPr kumimoji="1" lang="ja-JP" altLang="en-US"/>
          </a:p>
        </p:txBody>
      </p:sp>
    </p:spTree>
    <p:extLst>
      <p:ext uri="{BB962C8B-B14F-4D97-AF65-F5344CB8AC3E}">
        <p14:creationId xmlns:p14="http://schemas.microsoft.com/office/powerpoint/2010/main" val="2890022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続いてが「キーボー島アドベンチャー」の全校での実施です。キーボー島アドベンチャーはタイピングで進める</a:t>
            </a:r>
            <a:r>
              <a:rPr kumimoji="1" lang="en-US" altLang="ja-JP" dirty="0"/>
              <a:t>RPG</a:t>
            </a:r>
            <a:r>
              <a:rPr kumimoji="1" lang="ja-JP" altLang="en-US" dirty="0" err="1"/>
              <a:t>のような</a:t>
            </a:r>
            <a:r>
              <a:rPr kumimoji="1" lang="ja-JP" altLang="en-US" dirty="0"/>
              <a:t>ものです。タイピングでボスを倒すと，次のレベルに進むことができます。全児童が</a:t>
            </a:r>
            <a:r>
              <a:rPr kumimoji="1" lang="en-US" altLang="ja-JP" dirty="0"/>
              <a:t>ID</a:t>
            </a:r>
            <a:r>
              <a:rPr kumimoji="1" lang="ja-JP" altLang="en-US" dirty="0"/>
              <a:t>・パスワードを持っているため，家庭でも行うことができます。本校はローマ字入力が得意という実態調査が低かったこともあり，力を入れました。成果・課題はスライドをご覧ください。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10</a:t>
            </a:fld>
            <a:endParaRPr kumimoji="1" lang="ja-JP" altLang="en-US"/>
          </a:p>
        </p:txBody>
      </p:sp>
    </p:spTree>
    <p:extLst>
      <p:ext uri="{BB962C8B-B14F-4D97-AF65-F5344CB8AC3E}">
        <p14:creationId xmlns:p14="http://schemas.microsoft.com/office/powerpoint/2010/main" val="157479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続いて，授業支援クラウドロイロノートがインストールされたの</a:t>
            </a:r>
            <a:r>
              <a:rPr kumimoji="1" lang="en-US" altLang="ja-JP" dirty="0"/>
              <a:t>IPAD</a:t>
            </a:r>
            <a:r>
              <a:rPr kumimoji="1" lang="ja-JP" altLang="en-US" dirty="0"/>
              <a:t>の活用です。この</a:t>
            </a:r>
            <a:r>
              <a:rPr kumimoji="1" lang="en-US" altLang="ja-JP" dirty="0"/>
              <a:t>IPAD</a:t>
            </a:r>
            <a:r>
              <a:rPr kumimoji="1" lang="ja-JP" altLang="en-US" dirty="0"/>
              <a:t>は期間限定でロイロ社よりお借りしたものです。カバーもついており，アプリなども勝手にダウンロードできないため，安全です。何より，本</a:t>
            </a:r>
            <a:r>
              <a:rPr kumimoji="1" lang="en-US" altLang="ja-JP" dirty="0"/>
              <a:t>IPAD</a:t>
            </a:r>
            <a:r>
              <a:rPr kumimoji="1" lang="ja-JP" altLang="en-US" dirty="0"/>
              <a:t>は４</a:t>
            </a:r>
            <a:r>
              <a:rPr kumimoji="1" lang="en-US" altLang="ja-JP" dirty="0"/>
              <a:t>G</a:t>
            </a:r>
            <a:r>
              <a:rPr kumimoji="1" lang="ja-JP" altLang="en-US" dirty="0"/>
              <a:t>回線を使用しています。ですので，どこに持ち出しても使うことができ，回線も重くなりにくい特徴があります。デメリットとしましては，４</a:t>
            </a:r>
            <a:r>
              <a:rPr kumimoji="1" lang="en-US" altLang="ja-JP" dirty="0"/>
              <a:t>G</a:t>
            </a:r>
            <a:r>
              <a:rPr kumimoji="1" lang="ja-JP" altLang="en-US" dirty="0"/>
              <a:t>回線のため，学校の</a:t>
            </a:r>
            <a:r>
              <a:rPr kumimoji="1" lang="en-US" altLang="ja-JP" dirty="0"/>
              <a:t>WIFI</a:t>
            </a:r>
            <a:r>
              <a:rPr kumimoji="1" lang="ja-JP" altLang="en-US" dirty="0"/>
              <a:t>とはつなげることができず，データの共有ができません。本校では，写真のような保管庫を設け</a:t>
            </a:r>
            <a:r>
              <a:rPr kumimoji="1" lang="en-US" altLang="ja-JP" dirty="0"/>
              <a:t>40</a:t>
            </a:r>
            <a:r>
              <a:rPr kumimoji="1" lang="ja-JP" altLang="en-US" dirty="0"/>
              <a:t>台まとめて一括管理し，借りたい際はボードに予約する方法をとっています。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11</a:t>
            </a:fld>
            <a:endParaRPr kumimoji="1" lang="ja-JP" altLang="en-US"/>
          </a:p>
        </p:txBody>
      </p:sp>
    </p:spTree>
    <p:extLst>
      <p:ext uri="{BB962C8B-B14F-4D97-AF65-F5344CB8AC3E}">
        <p14:creationId xmlns:p14="http://schemas.microsoft.com/office/powerpoint/2010/main" val="140921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次に「タブレット</a:t>
            </a:r>
            <a:r>
              <a:rPr kumimoji="1" lang="en-US" altLang="ja-JP" dirty="0"/>
              <a:t>PC</a:t>
            </a:r>
            <a:r>
              <a:rPr kumimoji="1" lang="ja-JP" altLang="en-US" dirty="0"/>
              <a:t>活用単元シート」の作成です。「まずは使ってみなければ」をキーワードに各学年共通実践を行い，その中のいくつかをまとめました。昨年度は研修初年度ということもあり，ロイロノートを中心に実践を行ってい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12</a:t>
            </a:fld>
            <a:endParaRPr kumimoji="1" lang="ja-JP" altLang="en-US"/>
          </a:p>
        </p:txBody>
      </p:sp>
    </p:spTree>
    <p:extLst>
      <p:ext uri="{BB962C8B-B14F-4D97-AF65-F5344CB8AC3E}">
        <p14:creationId xmlns:p14="http://schemas.microsoft.com/office/powerpoint/2010/main" val="48314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こちらがその一部となっております。本日お配りしております指導案集にも共通実践集を載せておりますので，御時間がある際はまたお読みください。ここまでが昨年度の情報教育研究班の取組になります。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13</a:t>
            </a:fld>
            <a:endParaRPr kumimoji="1" lang="ja-JP" altLang="en-US"/>
          </a:p>
        </p:txBody>
      </p:sp>
    </p:spTree>
    <p:extLst>
      <p:ext uri="{BB962C8B-B14F-4D97-AF65-F5344CB8AC3E}">
        <p14:creationId xmlns:p14="http://schemas.microsoft.com/office/powerpoint/2010/main" val="80853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では続いて「授業研究班」の昨年度の取組に関して</a:t>
            </a:r>
            <a:r>
              <a:rPr kumimoji="1" lang="ja-JP" altLang="en-US" dirty="0" err="1"/>
              <a:t>です</a:t>
            </a:r>
            <a:r>
              <a:rPr kumimoji="1" lang="ja-JP" altLang="en-US" dirty="0"/>
              <a:t>。昨年度武小学校では</a:t>
            </a:r>
            <a:r>
              <a:rPr kumimoji="1" lang="en-US" altLang="ja-JP" dirty="0"/>
              <a:t>2</a:t>
            </a:r>
            <a:r>
              <a:rPr kumimoji="1" lang="ja-JP" altLang="en-US" dirty="0"/>
              <a:t>本の研究授業が行われました。教科は，</a:t>
            </a:r>
            <a:r>
              <a:rPr kumimoji="1" lang="en-US" altLang="ja-JP" dirty="0"/>
              <a:t>2</a:t>
            </a:r>
            <a:r>
              <a:rPr kumimoji="1" lang="ja-JP" altLang="en-US" dirty="0"/>
              <a:t>回とも算数です。</a:t>
            </a:r>
            <a:r>
              <a:rPr kumimoji="1" lang="en-US" altLang="ja-JP" dirty="0"/>
              <a:t>1</a:t>
            </a:r>
            <a:r>
              <a:rPr kumimoji="1" lang="ja-JP" altLang="en-US" dirty="0"/>
              <a:t>回目の授業は</a:t>
            </a:r>
            <a:r>
              <a:rPr kumimoji="1" lang="en-US" altLang="ja-JP" dirty="0"/>
              <a:t>3</a:t>
            </a:r>
            <a:r>
              <a:rPr kumimoji="1" lang="ja-JP" altLang="en-US" dirty="0"/>
              <a:t>年生の「円」の単元で行いました</a:t>
            </a:r>
            <a:endParaRPr kumimoji="1" lang="en-US" altLang="ja-JP" dirty="0"/>
          </a:p>
          <a:p>
            <a:r>
              <a:rPr kumimoji="1" lang="ja-JP" altLang="en-US" dirty="0"/>
              <a:t>本授業はコンパスを初めて使う単元。コンパスの使い方などを動画でも確認できるようにするなどの工夫を行いました。</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14</a:t>
            </a:fld>
            <a:endParaRPr kumimoji="1" lang="ja-JP" altLang="en-US"/>
          </a:p>
        </p:txBody>
      </p:sp>
    </p:spTree>
    <p:extLst>
      <p:ext uri="{BB962C8B-B14F-4D97-AF65-F5344CB8AC3E}">
        <p14:creationId xmlns:p14="http://schemas.microsoft.com/office/powerpoint/2010/main" val="50547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内容はまず，前時の活動を動画で振り返ること・また，問題を解く際に簡単なヒント動画を作成し，個人の判断で見ることができるようにしたことです。特にヒント動画に関しては，普段苦手としている子が動画を見ることで，黙々と解き進める様子を見ることができました。また，終末の練習問題では答えを前もってデータカードとして準備しておくことで，自身の進度に合わせて，回答もできる・間違った際には答え動画で確認もできる，といった取り組みも行いました。</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15</a:t>
            </a:fld>
            <a:endParaRPr kumimoji="1" lang="ja-JP" altLang="en-US"/>
          </a:p>
        </p:txBody>
      </p:sp>
    </p:spTree>
    <p:extLst>
      <p:ext uri="{BB962C8B-B14F-4D97-AF65-F5344CB8AC3E}">
        <p14:creationId xmlns:p14="http://schemas.microsoft.com/office/powerpoint/2010/main" val="103403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こういった取組はよさもありましたが，一方個人のペースで進められる分「児童同士の交流が少ない」「</a:t>
            </a:r>
            <a:r>
              <a:rPr kumimoji="1" lang="en-US" altLang="ja-JP" dirty="0"/>
              <a:t>ICT</a:t>
            </a:r>
            <a:r>
              <a:rPr kumimoji="1" lang="ja-JP" altLang="en-US" dirty="0"/>
              <a:t>を使う場面・意図の精選」といった課題も浮き彫りになりました。また，</a:t>
            </a:r>
            <a:r>
              <a:rPr kumimoji="1" lang="en-US" altLang="ja-JP" dirty="0"/>
              <a:t>1</a:t>
            </a:r>
            <a:r>
              <a:rPr kumimoji="1" lang="ja-JP" altLang="en-US" dirty="0"/>
              <a:t>人</a:t>
            </a:r>
            <a:r>
              <a:rPr kumimoji="1" lang="en-US" altLang="ja-JP" dirty="0"/>
              <a:t>1</a:t>
            </a:r>
            <a:r>
              <a:rPr kumimoji="1" lang="ja-JP" altLang="en-US" dirty="0"/>
              <a:t>台使っていたため，一斉に動画を視聴しようとすると重くなり見られないといった機器トラブルもありました。</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16</a:t>
            </a:fld>
            <a:endParaRPr kumimoji="1" lang="ja-JP" altLang="en-US"/>
          </a:p>
        </p:txBody>
      </p:sp>
    </p:spTree>
    <p:extLst>
      <p:ext uri="{BB962C8B-B14F-4D97-AF65-F5344CB8AC3E}">
        <p14:creationId xmlns:p14="http://schemas.microsoft.com/office/powerpoint/2010/main" val="113666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指導案集５ページをお開きください。そういった課題を解決するために，</a:t>
            </a:r>
            <a:r>
              <a:rPr kumimoji="1" lang="en-US" altLang="ja-JP" dirty="0"/>
              <a:t>2</a:t>
            </a:r>
            <a:r>
              <a:rPr kumimoji="1" lang="ja-JP" altLang="en-US" dirty="0"/>
              <a:t>回目の授業が実施されました。単元も似たような単元の方が改善が生きるということで「</a:t>
            </a:r>
            <a:r>
              <a:rPr kumimoji="1" lang="en-US" altLang="ja-JP" dirty="0"/>
              <a:t>3</a:t>
            </a:r>
            <a:r>
              <a:rPr kumimoji="1" lang="ja-JP" altLang="en-US" dirty="0"/>
              <a:t>年生の三角形」の単元での実施となりました。本時は二等辺三角形の書き方を考える場面でした。</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17</a:t>
            </a:fld>
            <a:endParaRPr kumimoji="1" lang="ja-JP" altLang="en-US"/>
          </a:p>
        </p:txBody>
      </p:sp>
    </p:spTree>
    <p:extLst>
      <p:ext uri="{BB962C8B-B14F-4D97-AF65-F5344CB8AC3E}">
        <p14:creationId xmlns:p14="http://schemas.microsoft.com/office/powerpoint/2010/main" val="2510359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前回の授業で，交流が少ないといった課題もあったことから，児童の回答をロイロノートを用いて全体で共有したり，友達の考えを撮影してそれを見ながら自分もやってみるといった</a:t>
            </a:r>
            <a:r>
              <a:rPr kumimoji="1" lang="en-US" altLang="ja-JP" dirty="0"/>
              <a:t>ICT</a:t>
            </a:r>
            <a:r>
              <a:rPr kumimoji="1" lang="ja-JP" altLang="en-US" dirty="0"/>
              <a:t>を用いた交流場面が設けられました。また，ロイロノートだけでなく，場面によって書画カメラを用いての発表など，用途に応じて使い分けもできました。児童のふりかえり</a:t>
            </a:r>
            <a:r>
              <a:rPr kumimoji="1" lang="en-US" altLang="ja-JP" dirty="0"/>
              <a:t>,</a:t>
            </a:r>
            <a:r>
              <a:rPr kumimoji="1" lang="ja-JP" altLang="en-US" dirty="0"/>
              <a:t>また教師側の評価の改善として，毎時ノートを撮影し，いつでも振り替えられるようにすること，そしていつでもノートデータを教師に出せるようにするといった取組も効果的でした。</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18</a:t>
            </a:fld>
            <a:endParaRPr kumimoji="1" lang="ja-JP" altLang="en-US"/>
          </a:p>
        </p:txBody>
      </p:sp>
    </p:spTree>
    <p:extLst>
      <p:ext uri="{BB962C8B-B14F-4D97-AF65-F5344CB8AC3E}">
        <p14:creationId xmlns:p14="http://schemas.microsoft.com/office/powerpoint/2010/main" val="774736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写真のように，友達の考えを分類するような児童もいるなど，多くの成果を生み出した</a:t>
            </a:r>
            <a:r>
              <a:rPr kumimoji="1" lang="en-US" altLang="ja-JP" dirty="0"/>
              <a:t>2</a:t>
            </a:r>
            <a:r>
              <a:rPr kumimoji="1" lang="ja-JP" altLang="en-US" dirty="0"/>
              <a:t>回目の授業となりました。その中で，では他の教科では？他の機器では？他の学年では</a:t>
            </a:r>
            <a:br>
              <a:rPr kumimoji="1" lang="en-US" altLang="ja-JP" dirty="0"/>
            </a:br>
            <a:r>
              <a:rPr kumimoji="1" lang="ja-JP" altLang="en-US" dirty="0"/>
              <a:t>？といった声もあがったことから，本年度は「生活科・総合・理科」そして「</a:t>
            </a:r>
            <a:r>
              <a:rPr kumimoji="1" lang="en-US" altLang="ja-JP" dirty="0"/>
              <a:t>2</a:t>
            </a:r>
            <a:r>
              <a:rPr kumimoji="1" lang="ja-JP" altLang="en-US" dirty="0"/>
              <a:t>年生・</a:t>
            </a:r>
            <a:r>
              <a:rPr kumimoji="1" lang="en-US" altLang="ja-JP" dirty="0"/>
              <a:t>4</a:t>
            </a:r>
            <a:r>
              <a:rPr kumimoji="1" lang="ja-JP" altLang="en-US" dirty="0"/>
              <a:t>年生・</a:t>
            </a:r>
            <a:r>
              <a:rPr kumimoji="1" lang="en-US" altLang="ja-JP" dirty="0"/>
              <a:t>6</a:t>
            </a:r>
            <a:r>
              <a:rPr kumimoji="1" lang="ja-JP" altLang="en-US" dirty="0"/>
              <a:t>年生」といった多様な条件での研究を進めるに至りました。</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19</a:t>
            </a:fld>
            <a:endParaRPr kumimoji="1" lang="ja-JP" altLang="en-US"/>
          </a:p>
        </p:txBody>
      </p:sp>
    </p:spTree>
    <p:extLst>
      <p:ext uri="{BB962C8B-B14F-4D97-AF65-F5344CB8AC3E}">
        <p14:creationId xmlns:p14="http://schemas.microsoft.com/office/powerpoint/2010/main" val="63645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それではただいまより，本校が昨年度より取り組んで参りました研修内容に関して発表させていただきます。少し長いお時間になるかと思いますが，お聞きください。</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a:t>
            </a:fld>
            <a:endParaRPr kumimoji="1" lang="ja-JP" altLang="en-US"/>
          </a:p>
        </p:txBody>
      </p:sp>
    </p:spTree>
    <p:extLst>
      <p:ext uri="{BB962C8B-B14F-4D97-AF65-F5344CB8AC3E}">
        <p14:creationId xmlns:p14="http://schemas.microsoft.com/office/powerpoint/2010/main" val="136494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授業のほかにも，授業の際の機器活用がさらに簡単になるよう，児童向けのロイロノート・パワーポイントガイドブックも作成しました。各教室に数冊分は準備されています。昨年度は１から１０まで説明せずとも自分たちでガイドブックを見ながら作業を進める姿もありました。ここまでが授業研究班の令和元年度の取組となっており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20</a:t>
            </a:fld>
            <a:endParaRPr kumimoji="1" lang="ja-JP" altLang="en-US"/>
          </a:p>
        </p:txBody>
      </p:sp>
    </p:spTree>
    <p:extLst>
      <p:ext uri="{BB962C8B-B14F-4D97-AF65-F5344CB8AC3E}">
        <p14:creationId xmlns:p14="http://schemas.microsoft.com/office/powerpoint/2010/main" val="231555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続いて環境評価研究班になります。環境評価研究班は年度途中と年度終わりの</a:t>
            </a:r>
            <a:r>
              <a:rPr kumimoji="1" lang="en-US" altLang="ja-JP" dirty="0"/>
              <a:t>2</a:t>
            </a:r>
            <a:r>
              <a:rPr kumimoji="1" lang="ja-JP" altLang="en-US" dirty="0"/>
              <a:t>回に実態調査を行いました。良かった点に関しては「コンピューターを使った授業が好きという回答が多かった」・「ルールを守ろう」という意識がある児童は多い点などがありました。課題はスライドにあるとおりですが，「表やグラフを作ることが苦手・情報収集でさらに活用したい・協働学習やふりかえり時での活用」がありました。</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21</a:t>
            </a:fld>
            <a:endParaRPr kumimoji="1" lang="ja-JP" altLang="en-US"/>
          </a:p>
        </p:txBody>
      </p:sp>
    </p:spTree>
    <p:extLst>
      <p:ext uri="{BB962C8B-B14F-4D97-AF65-F5344CB8AC3E}">
        <p14:creationId xmlns:p14="http://schemas.microsoft.com/office/powerpoint/2010/main" val="2902424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こういった課題と</a:t>
            </a:r>
            <a:r>
              <a:rPr kumimoji="1" lang="en-US" altLang="ja-JP" dirty="0"/>
              <a:t>1</a:t>
            </a:r>
            <a:r>
              <a:rPr kumimoji="1" lang="ja-JP" altLang="en-US" dirty="0"/>
              <a:t>年間向かい合う中で</a:t>
            </a:r>
            <a:r>
              <a:rPr kumimoji="1" lang="en-US" altLang="ja-JP" dirty="0"/>
              <a:t>2</a:t>
            </a:r>
            <a:r>
              <a:rPr kumimoji="1" lang="ja-JP" altLang="en-US" dirty="0"/>
              <a:t>回目の実態調査では次のような成果と課題が生まれました。まずは，</a:t>
            </a:r>
            <a:r>
              <a:rPr kumimoji="1" lang="en-US" altLang="ja-JP" dirty="0"/>
              <a:t>1</a:t>
            </a:r>
            <a:r>
              <a:rPr kumimoji="1" lang="ja-JP" altLang="en-US" dirty="0"/>
              <a:t>回目の調査時課題であった「協働学習時の活用が大きく伸びたこと」が大きな成果でした。意見の交流での</a:t>
            </a:r>
            <a:r>
              <a:rPr kumimoji="1" lang="en-US" altLang="ja-JP" dirty="0"/>
              <a:t>ICT</a:t>
            </a:r>
            <a:r>
              <a:rPr kumimoji="1" lang="ja-JP" altLang="en-US" dirty="0"/>
              <a:t>利用や，</a:t>
            </a:r>
            <a:r>
              <a:rPr kumimoji="1" lang="en-US" altLang="ja-JP" dirty="0"/>
              <a:t>ICT</a:t>
            </a:r>
            <a:r>
              <a:rPr kumimoji="1" lang="ja-JP" altLang="en-US" dirty="0"/>
              <a:t>を用いて友達とプレゼンを作成するなどの活動が増えたことが大きな要因かと思われます。その根拠として，「コンピューターを使って発表するためのスライドや資料を作ることが得意である」という項目も全国の値の</a:t>
            </a:r>
            <a:r>
              <a:rPr kumimoji="1" lang="en-US" altLang="ja-JP" dirty="0"/>
              <a:t>4</a:t>
            </a:r>
            <a:r>
              <a:rPr kumimoji="1" lang="ja-JP" altLang="en-US" dirty="0"/>
              <a:t>倍までなっています。また，同様に課題であった情報収集時のさらなる活用に関しても高学年</a:t>
            </a:r>
            <a:r>
              <a:rPr kumimoji="1" lang="en-US" altLang="ja-JP" dirty="0"/>
              <a:t>8</a:t>
            </a:r>
            <a:r>
              <a:rPr kumimoji="1" lang="ja-JP" altLang="en-US" dirty="0"/>
              <a:t>割近く，</a:t>
            </a:r>
            <a:r>
              <a:rPr kumimoji="1" lang="en-US" altLang="ja-JP" dirty="0"/>
              <a:t>4</a:t>
            </a:r>
            <a:r>
              <a:rPr kumimoji="1" lang="ja-JP" altLang="en-US" dirty="0"/>
              <a:t>割ほどまで上がる結果になりました。本校の課題でもあったローマ字入力に関する項目も少しずつ上昇がみられます。一方課題としましては，いまだにキーボード入力が苦手な児童が</a:t>
            </a:r>
            <a:r>
              <a:rPr kumimoji="1" lang="en-US" altLang="ja-JP" dirty="0"/>
              <a:t>3</a:t>
            </a:r>
            <a:r>
              <a:rPr kumimoji="1" lang="ja-JP" altLang="en-US" dirty="0"/>
              <a:t>割強いること・情報モラル面で指導が必要なことなどがありました。以上が情報教育研究班の令和元年度の活動でした。</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22</a:t>
            </a:fld>
            <a:endParaRPr kumimoji="1" lang="ja-JP" altLang="en-US"/>
          </a:p>
        </p:txBody>
      </p:sp>
    </p:spTree>
    <p:extLst>
      <p:ext uri="{BB962C8B-B14F-4D97-AF65-F5344CB8AC3E}">
        <p14:creationId xmlns:p14="http://schemas.microsoft.com/office/powerpoint/2010/main" val="2733603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６ページをお開きください。昨年度の仮説に関する成果はスライドにありますとおりです。仮説１に関しては環境整備は順調に行われてきたといえます。仮説２に関しては発達段階に応じた・そして自分に合った方法での活用見られる場面が増えています。仮説３に関しては徐々に活用が増え，新たな情報の誕生も見られました。ですが，課題もあり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23</a:t>
            </a:fld>
            <a:endParaRPr kumimoji="1" lang="ja-JP" altLang="en-US"/>
          </a:p>
        </p:txBody>
      </p:sp>
    </p:spTree>
    <p:extLst>
      <p:ext uri="{BB962C8B-B14F-4D97-AF65-F5344CB8AC3E}">
        <p14:creationId xmlns:p14="http://schemas.microsoft.com/office/powerpoint/2010/main" val="1745318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仮説１に関しては，情報発信をより確実に行うために情報コーナーを作成する必要性・また情報モラルの指導の徹底という課題がありました。仮説２に関してはより高いレベルでの「主体的・対話的な学びあいの実現」・「情報機器を効果的に扱い自分の思いを表すための手立ての工夫」を具体的な授業で行っていく必要があるという課題がでています。仮説３に関しても実際の授業の中で「試行錯誤の場の工夫・見方考え方の深まり」が必要だということになっています。こういった課題を解決するために，本年度取り組んでいる取組を御紹介します。指導案集７ページをお開きください。</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24</a:t>
            </a:fld>
            <a:endParaRPr kumimoji="1" lang="ja-JP" altLang="en-US"/>
          </a:p>
        </p:txBody>
      </p:sp>
    </p:spTree>
    <p:extLst>
      <p:ext uri="{BB962C8B-B14F-4D97-AF65-F5344CB8AC3E}">
        <p14:creationId xmlns:p14="http://schemas.microsoft.com/office/powerpoint/2010/main" val="778431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まずは本年度の情報教育研究班の取組です。各学年の共通実践・年間指導計画に基づいた実践とふりかえり・</a:t>
            </a:r>
            <a:r>
              <a:rPr kumimoji="1" lang="en-US" altLang="ja-JP" dirty="0"/>
              <a:t>ICT</a:t>
            </a:r>
            <a:r>
              <a:rPr kumimoji="1" lang="ja-JP" altLang="en-US" dirty="0"/>
              <a:t>機器・ソフトを活用した効果的な指導の研究は継続して行われております。しかし，共通実践に関しては昨年度ロイロノートが中心であったため，本年度はスクラッチ・アーテックロボなどの実践も組み込んでいます。</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25</a:t>
            </a:fld>
            <a:endParaRPr kumimoji="1" lang="ja-JP" altLang="en-US"/>
          </a:p>
        </p:txBody>
      </p:sp>
    </p:spTree>
    <p:extLst>
      <p:ext uri="{BB962C8B-B14F-4D97-AF65-F5344CB8AC3E}">
        <p14:creationId xmlns:p14="http://schemas.microsoft.com/office/powerpoint/2010/main" val="1496077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本年度は情報モラルの指導を徹底しております。昨年度の課題として情報モラルを守る必要性はわかっているが，守れない場面があるということがありました。教育課程に組み込んでいる情報モラルの指導はもちろんですが，それに付け加え次のような取り組みを行いました。まずは，３～６年生に対して行った動画を用いた情報モラル指導です。ゲーム依存の怖さについて動画を通してふれ，感想を考えることで，啓発になったのではないかと思います。また，夏休みの出校日に「スマホ・ゲームのお約束キット」を全児童に配布いたしました。夏休み終盤で上手く生活リズムを取り戻せるよう取組，夏休み後はほとんどの児童が元気に登校することができました。</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26</a:t>
            </a:fld>
            <a:endParaRPr kumimoji="1" lang="ja-JP" altLang="en-US"/>
          </a:p>
        </p:txBody>
      </p:sp>
    </p:spTree>
    <p:extLst>
      <p:ext uri="{BB962C8B-B14F-4D97-AF65-F5344CB8AC3E}">
        <p14:creationId xmlns:p14="http://schemas.microsoft.com/office/powerpoint/2010/main" val="1680185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そして本年度は職員に対しても</a:t>
            </a:r>
            <a:r>
              <a:rPr kumimoji="1" lang="en-US" altLang="ja-JP" dirty="0"/>
              <a:t>ICT</a:t>
            </a:r>
            <a:r>
              <a:rPr kumimoji="1" lang="ja-JP" altLang="en-US" dirty="0"/>
              <a:t>機器・ソフト・プログラミングに関する研修を実施しております。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27</a:t>
            </a:fld>
            <a:endParaRPr kumimoji="1" lang="ja-JP" altLang="en-US"/>
          </a:p>
        </p:txBody>
      </p:sp>
    </p:spTree>
    <p:extLst>
      <p:ext uri="{BB962C8B-B14F-4D97-AF65-F5344CB8AC3E}">
        <p14:creationId xmlns:p14="http://schemas.microsoft.com/office/powerpoint/2010/main" val="3130776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また，本校では</a:t>
            </a:r>
            <a:r>
              <a:rPr kumimoji="1" lang="en-US" altLang="ja-JP" dirty="0"/>
              <a:t>6</a:t>
            </a:r>
            <a:r>
              <a:rPr kumimoji="1" lang="ja-JP" altLang="en-US" dirty="0"/>
              <a:t>年生で先行して「家庭での</a:t>
            </a:r>
            <a:r>
              <a:rPr kumimoji="1" lang="en-US" altLang="ja-JP" dirty="0"/>
              <a:t>ICT</a:t>
            </a:r>
            <a:r>
              <a:rPr kumimoji="1" lang="ja-JP" altLang="en-US" dirty="0"/>
              <a:t>活用」の研究実践を試験的に行っています。まず，家庭内のネット環境等の調査を行いました。その結果，どの家庭も何ならかの</a:t>
            </a:r>
            <a:r>
              <a:rPr kumimoji="1" lang="ja-JP" altLang="en-US" dirty="0" err="1"/>
              <a:t>形で</a:t>
            </a:r>
            <a:r>
              <a:rPr kumimoji="1" lang="ja-JP" altLang="en-US" dirty="0"/>
              <a:t>ネットにアクセスできることが分かりました。以降，終末の宿題などをロイロノートで出し，答えもロイロノートで送信。提出もロイロノート。といった方法を定期的に行っています。また，本校では先日運動会が行われました。その際</a:t>
            </a:r>
            <a:r>
              <a:rPr kumimoji="1" lang="en-US" altLang="ja-JP" dirty="0"/>
              <a:t>6</a:t>
            </a:r>
            <a:r>
              <a:rPr kumimoji="1" lang="ja-JP" altLang="en-US" dirty="0"/>
              <a:t>年生は表現運動を行ったのですが，コロナ禍で十分な練習が学校では難しい現状がありました。そこで，表現運動の動画を配信し，各家庭でそれを見ながら児童は練習していました。結果，短い期間でしたが素晴らしい表現を完成させることができたので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28</a:t>
            </a:fld>
            <a:endParaRPr kumimoji="1" lang="ja-JP" altLang="en-US"/>
          </a:p>
        </p:txBody>
      </p:sp>
    </p:spTree>
    <p:extLst>
      <p:ext uri="{BB962C8B-B14F-4D97-AF65-F5344CB8AC3E}">
        <p14:creationId xmlns:p14="http://schemas.microsoft.com/office/powerpoint/2010/main" val="991364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続いて授業班の本年度の取組です。本年度は既に</a:t>
            </a:r>
            <a:r>
              <a:rPr kumimoji="1" lang="en-US" altLang="ja-JP" dirty="0"/>
              <a:t>4</a:t>
            </a:r>
            <a:r>
              <a:rPr kumimoji="1" lang="ja-JP" altLang="en-US" dirty="0"/>
              <a:t>本の研究授業を行いました。指導案検討から教材づくり，分科会の運営までを本年度行っております。</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29</a:t>
            </a:fld>
            <a:endParaRPr kumimoji="1" lang="ja-JP" altLang="en-US"/>
          </a:p>
        </p:txBody>
      </p:sp>
    </p:spTree>
    <p:extLst>
      <p:ext uri="{BB962C8B-B14F-4D97-AF65-F5344CB8AC3E}">
        <p14:creationId xmlns:p14="http://schemas.microsoft.com/office/powerpoint/2010/main" val="289897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指導案集２ページをお開きください。武小学校は，鹿児島市の中心に位置する学校です。校区も広く唐湊・田上天神から中央駅の真横まで，広い校区が続いています。児童数は現在５７１名。昨年学校近くに大型マンションができたことにより，児童数も年々増加しています。学級数は現在２３学級となっております。本校の学校教育目標は武小学校にちなんだ「</a:t>
            </a:r>
            <a:r>
              <a:rPr kumimoji="1" lang="ja-JP" altLang="en-US" dirty="0" err="1"/>
              <a:t>た</a:t>
            </a:r>
            <a:r>
              <a:rPr kumimoji="1" lang="en-US" altLang="ja-JP" dirty="0"/>
              <a:t>…</a:t>
            </a:r>
            <a:r>
              <a:rPr kumimoji="1" lang="ja-JP" altLang="en-US" dirty="0"/>
              <a:t>楽しく学び　</a:t>
            </a:r>
            <a:r>
              <a:rPr kumimoji="1" lang="ja-JP" altLang="en-US" dirty="0" err="1"/>
              <a:t>け</a:t>
            </a:r>
            <a:r>
              <a:rPr kumimoji="1" lang="en-US" altLang="ja-JP" dirty="0"/>
              <a:t>…</a:t>
            </a:r>
            <a:r>
              <a:rPr kumimoji="1" lang="ja-JP" altLang="en-US" dirty="0"/>
              <a:t>健康な心と体をもった武の子を育てる」となっております。目標達成に向けた今年度の重点目標は「そろえる指導」の実施と情報や情報技術を適切に活用できる子供の育成という２点です。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3</a:t>
            </a:fld>
            <a:endParaRPr kumimoji="1" lang="ja-JP" altLang="en-US"/>
          </a:p>
        </p:txBody>
      </p:sp>
    </p:spTree>
    <p:extLst>
      <p:ext uri="{BB962C8B-B14F-4D97-AF65-F5344CB8AC3E}">
        <p14:creationId xmlns:p14="http://schemas.microsoft.com/office/powerpoint/2010/main" val="194911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指導案集８ページをお開きください。最後に環境評価研究班です。環境評価研究班では，まず昨年度に引き続き実態調査を行いました。</a:t>
            </a:r>
            <a:r>
              <a:rPr kumimoji="1" lang="en-US" altLang="ja-JP" dirty="0"/>
              <a:t>1</a:t>
            </a:r>
            <a:r>
              <a:rPr kumimoji="1" lang="ja-JP" altLang="en-US" dirty="0"/>
              <a:t>学期末に行い，夏休み中に集計を行っております。また，本年度は情報教育研究班より引継ぎ「</a:t>
            </a:r>
            <a:r>
              <a:rPr kumimoji="1" lang="en-US" altLang="ja-JP" dirty="0"/>
              <a:t>ICT</a:t>
            </a:r>
            <a:r>
              <a:rPr kumimoji="1" lang="ja-JP" altLang="en-US" dirty="0"/>
              <a:t>機器の管理・キーボー島アドベンチャーの活用推進」を行っております。春休みにタブレットの回収点検・年度初めに全学級への配布は完了し，各学級活用しております。キーボー島に関しても年度初めに全児童へ本年度のパスワードと</a:t>
            </a:r>
            <a:r>
              <a:rPr kumimoji="1" lang="en-US" altLang="ja-JP" dirty="0"/>
              <a:t>ID</a:t>
            </a:r>
            <a:r>
              <a:rPr kumimoji="1" lang="ja-JP" altLang="en-US" dirty="0"/>
              <a:t>を配布し，保護者向けにも活用推進のお願いをプリントで行っております。また</a:t>
            </a:r>
            <a:r>
              <a:rPr kumimoji="1" lang="en-US" altLang="ja-JP" dirty="0"/>
              <a:t>,</a:t>
            </a:r>
            <a:r>
              <a:rPr kumimoji="1" lang="ja-JP" altLang="en-US" dirty="0"/>
              <a:t>本年度はキーボー島の結果は定期的に学年掲示板に掲示することでさらに意欲が高まっている様子が見られます。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30</a:t>
            </a:fld>
            <a:endParaRPr kumimoji="1" lang="ja-JP" altLang="en-US"/>
          </a:p>
        </p:txBody>
      </p:sp>
    </p:spTree>
    <p:extLst>
      <p:ext uri="{BB962C8B-B14F-4D97-AF65-F5344CB8AC3E}">
        <p14:creationId xmlns:p14="http://schemas.microsoft.com/office/powerpoint/2010/main" val="169679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7</a:t>
            </a:r>
            <a:r>
              <a:rPr kumimoji="1" lang="ja-JP" altLang="en-US" dirty="0"/>
              <a:t>月に行われた第</a:t>
            </a:r>
            <a:r>
              <a:rPr kumimoji="1" lang="en-US" altLang="ja-JP" dirty="0"/>
              <a:t>1</a:t>
            </a:r>
            <a:r>
              <a:rPr kumimoji="1" lang="ja-JP" altLang="en-US" dirty="0"/>
              <a:t>回実態調査の結果です。コンピューターを使った授業が好きな割合は全学年</a:t>
            </a:r>
            <a:r>
              <a:rPr kumimoji="1" lang="en-US" altLang="ja-JP" dirty="0"/>
              <a:t>8</a:t>
            </a:r>
            <a:r>
              <a:rPr kumimoji="1" lang="ja-JP" altLang="en-US" dirty="0"/>
              <a:t>割強を超えています。また，学校での経験も，数値の伸びが見られます。仮説１に関わる共通実践などを</a:t>
            </a:r>
            <a:r>
              <a:rPr kumimoji="1" lang="en-US" altLang="ja-JP" dirty="0"/>
              <a:t>1</a:t>
            </a:r>
            <a:r>
              <a:rPr kumimoji="1" lang="ja-JP" altLang="en-US" dirty="0"/>
              <a:t>学期から実践できていることの結果だと考えられます。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31</a:t>
            </a:fld>
            <a:endParaRPr kumimoji="1" lang="ja-JP" altLang="en-US"/>
          </a:p>
        </p:txBody>
      </p:sp>
    </p:spTree>
    <p:extLst>
      <p:ext uri="{BB962C8B-B14F-4D97-AF65-F5344CB8AC3E}">
        <p14:creationId xmlns:p14="http://schemas.microsoft.com/office/powerpoint/2010/main" val="3282396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そして，こちらは新しい取り組みとして，情報コーナーを作成しました。各学年部１つあり，情報モラルに関する指導内容や，</a:t>
            </a:r>
            <a:r>
              <a:rPr kumimoji="1" lang="en-US" altLang="ja-JP" dirty="0"/>
              <a:t>ICT</a:t>
            </a:r>
            <a:r>
              <a:rPr kumimoji="1" lang="ja-JP" altLang="en-US" dirty="0"/>
              <a:t>機器・ソフトの紹介など，さまざまなことを知れるコーナーとなっています。今後はさらに各学年部での</a:t>
            </a:r>
            <a:r>
              <a:rPr kumimoji="1" lang="en-US" altLang="ja-JP" dirty="0"/>
              <a:t>ICT</a:t>
            </a:r>
            <a:r>
              <a:rPr kumimoji="1" lang="ja-JP" altLang="en-US" dirty="0"/>
              <a:t>機器を用いた取り組み紹介などを掲示していく予定ですので，他の学年の取組を知るいい場にもなるのではないでしょうか。</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32</a:t>
            </a:fld>
            <a:endParaRPr kumimoji="1" lang="ja-JP" altLang="en-US"/>
          </a:p>
        </p:txBody>
      </p:sp>
    </p:spTree>
    <p:extLst>
      <p:ext uri="{BB962C8B-B14F-4D97-AF65-F5344CB8AC3E}">
        <p14:creationId xmlns:p14="http://schemas.microsoft.com/office/powerpoint/2010/main" val="1966212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こちらに関しては現在作成中ですが，保護者向けにも情報だよりを発行しようと考えています。実態調査の結果や，</a:t>
            </a:r>
            <a:r>
              <a:rPr kumimoji="1" lang="en-US" altLang="ja-JP" dirty="0"/>
              <a:t>ICT</a:t>
            </a:r>
            <a:r>
              <a:rPr kumimoji="1" lang="ja-JP" altLang="en-US" dirty="0"/>
              <a:t>機器・ソフトの紹介。各学年の取組の様子などを保護者の皆様にも知っていただくことで，理解が深まるのではないかと考えております。以上が環境評価班の本年度の取組となっております。そしてここまでが</a:t>
            </a:r>
            <a:r>
              <a:rPr kumimoji="1" lang="en-US" altLang="ja-JP" dirty="0"/>
              <a:t>,</a:t>
            </a:r>
            <a:r>
              <a:rPr kumimoji="1" lang="ja-JP" altLang="en-US" dirty="0"/>
              <a:t>武小学校の本年度の取組状況でした。最後に，本日の</a:t>
            </a:r>
            <a:r>
              <a:rPr kumimoji="1" lang="en-US" altLang="ja-JP" dirty="0"/>
              <a:t>3</a:t>
            </a:r>
            <a:r>
              <a:rPr kumimoji="1" lang="ja-JP" altLang="en-US" dirty="0"/>
              <a:t>本の授業の見所をそれぞれ簡単にご紹介させていただければと思います。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33</a:t>
            </a:fld>
            <a:endParaRPr kumimoji="1" lang="ja-JP" altLang="en-US"/>
          </a:p>
        </p:txBody>
      </p:sp>
    </p:spTree>
    <p:extLst>
      <p:ext uri="{BB962C8B-B14F-4D97-AF65-F5344CB8AC3E}">
        <p14:creationId xmlns:p14="http://schemas.microsoft.com/office/powerpoint/2010/main" val="779515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en-US" altLang="ja-JP" dirty="0"/>
              <a:t>2</a:t>
            </a:r>
            <a:r>
              <a:rPr kumimoji="1" lang="ja-JP" altLang="en-US" dirty="0"/>
              <a:t>年生の生活科です。作ったおもちゃのレベルアップを行い，その結果をロイロノートで記録します。</a:t>
            </a:r>
            <a:r>
              <a:rPr lang="ja-JP" altLang="en-US" sz="1200" dirty="0">
                <a:latin typeface="ＤＦ特太ゴシック体" panose="020B0509000000000000" pitchFamily="49" charset="-128"/>
                <a:ea typeface="ＤＦ特太ゴシック体" panose="020B0509000000000000" pitchFamily="49" charset="-128"/>
              </a:rPr>
              <a:t>本授業におけるプログラミング的思考の場面は「・どのような</a:t>
            </a:r>
            <a:r>
              <a:rPr lang="ja-JP" altLang="en-US" sz="1200" dirty="0">
                <a:solidFill>
                  <a:srgbClr val="FF0000"/>
                </a:solidFill>
                <a:latin typeface="ＤＦ特太ゴシック体" panose="020B0509000000000000" pitchFamily="49" charset="-128"/>
                <a:ea typeface="ＤＦ特太ゴシック体" panose="020B0509000000000000" pitchFamily="49" charset="-128"/>
              </a:rPr>
              <a:t>順序</a:t>
            </a:r>
            <a:r>
              <a:rPr lang="ja-JP" altLang="en-US" sz="1200" dirty="0">
                <a:latin typeface="ＤＦ特太ゴシック体" panose="020B0509000000000000" pitchFamily="49" charset="-128"/>
                <a:ea typeface="ＤＦ特太ゴシック体" panose="020B0509000000000000" pitchFamily="49" charset="-128"/>
              </a:rPr>
              <a:t>で改造すればいいか・・・</a:t>
            </a:r>
            <a:endParaRPr lang="en-US" altLang="ja-JP" sz="1200" dirty="0">
              <a:latin typeface="ＤＦ特太ゴシック体" panose="020B0509000000000000" pitchFamily="49" charset="-128"/>
              <a:ea typeface="ＤＦ特太ゴシック体" panose="020B0509000000000000" pitchFamily="49" charset="-128"/>
            </a:endParaRPr>
          </a:p>
          <a:p>
            <a:r>
              <a:rPr lang="ja-JP" altLang="en-US" sz="1200" dirty="0">
                <a:latin typeface="ＤＦ特太ゴシック体" panose="020B0509000000000000" pitchFamily="49" charset="-128"/>
                <a:ea typeface="ＤＦ特太ゴシック体" panose="020B0509000000000000" pitchFamily="49" charset="-128"/>
              </a:rPr>
              <a:t>・話し合いながら意見を</a:t>
            </a:r>
            <a:r>
              <a:rPr lang="ja-JP" altLang="en-US" sz="1200" dirty="0">
                <a:solidFill>
                  <a:srgbClr val="FF0000"/>
                </a:solidFill>
                <a:latin typeface="ＤＦ特太ゴシック体" panose="020B0509000000000000" pitchFamily="49" charset="-128"/>
                <a:ea typeface="ＤＦ特太ゴシック体" panose="020B0509000000000000" pitchFamily="49" charset="-128"/>
              </a:rPr>
              <a:t>整理・分類」という場面があります。その中で「改造の視点をもち，正確に作るための順序を考ながらおもちゃをよりよいものにする姿，また，同じグループの友達と意見を交流し，整理したり，修正を行っていく姿を目指しています。</a:t>
            </a:r>
            <a:r>
              <a:rPr kumimoji="1" lang="ja-JP" altLang="en-US" dirty="0"/>
              <a:t>また，機器を操作するうえで写真を撮り，タブレット上でワークシートにあてはめるなど「本当に</a:t>
            </a:r>
            <a:r>
              <a:rPr kumimoji="1" lang="en-US" altLang="ja-JP" dirty="0"/>
              <a:t>2</a:t>
            </a:r>
            <a:r>
              <a:rPr kumimoji="1" lang="ja-JP" altLang="en-US" dirty="0"/>
              <a:t>年生？」と思うような活動が多く見られるかと思います。普段から</a:t>
            </a:r>
            <a:r>
              <a:rPr kumimoji="1" lang="en-US" altLang="ja-JP" dirty="0" err="1"/>
              <a:t>ipad</a:t>
            </a:r>
            <a:r>
              <a:rPr kumimoji="1" lang="ja-JP" altLang="en-US" dirty="0"/>
              <a:t>を他の教科でも使いこなしている</a:t>
            </a:r>
            <a:r>
              <a:rPr kumimoji="1" lang="en-US" altLang="ja-JP" dirty="0"/>
              <a:t>2</a:t>
            </a:r>
            <a:r>
              <a:rPr kumimoji="1" lang="ja-JP" altLang="en-US" dirty="0"/>
              <a:t>年生に御期待ください。</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34</a:t>
            </a:fld>
            <a:endParaRPr kumimoji="1" lang="ja-JP" altLang="en-US"/>
          </a:p>
        </p:txBody>
      </p:sp>
    </p:spTree>
    <p:extLst>
      <p:ext uri="{BB962C8B-B14F-4D97-AF65-F5344CB8AC3E}">
        <p14:creationId xmlns:p14="http://schemas.microsoft.com/office/powerpoint/2010/main" val="1901468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4</a:t>
            </a:r>
            <a:r>
              <a:rPr kumimoji="1" lang="ja-JP" altLang="en-US" dirty="0"/>
              <a:t>年生の総合的な学習の時間です。本単元では「校庭の安全な過ごし方」を「下学年に紹介する」ために，どのような順番で，どのような間が必要かを考えます。アンプラグドで考えたのち，ビジュアルプログラミングに移行する様子を見ることができます。</a:t>
            </a:r>
            <a:r>
              <a:rPr lang="ja-JP" altLang="en-US" sz="1200" dirty="0">
                <a:latin typeface="ＤＦ特太ゴシック体" panose="020B0509000000000000" pitchFamily="49" charset="-128"/>
                <a:ea typeface="ＤＦ特太ゴシック体" panose="020B0509000000000000" pitchFamily="49" charset="-128"/>
              </a:rPr>
              <a:t>本授業におけるプログラミング的思考の場面は・どのような</a:t>
            </a:r>
            <a:r>
              <a:rPr lang="ja-JP" altLang="en-US" sz="1200" dirty="0">
                <a:solidFill>
                  <a:srgbClr val="FF0000"/>
                </a:solidFill>
                <a:latin typeface="ＤＦ特太ゴシック体" panose="020B0509000000000000" pitchFamily="49" charset="-128"/>
                <a:ea typeface="ＤＦ特太ゴシック体" panose="020B0509000000000000" pitchFamily="49" charset="-128"/>
              </a:rPr>
              <a:t>順番</a:t>
            </a:r>
            <a:r>
              <a:rPr lang="ja-JP" altLang="en-US" sz="1200" dirty="0">
                <a:latin typeface="ＤＦ特太ゴシック体" panose="020B0509000000000000" pitchFamily="49" charset="-128"/>
                <a:ea typeface="ＤＦ特太ゴシック体" panose="020B0509000000000000" pitchFamily="49" charset="-128"/>
              </a:rPr>
              <a:t>が適しているか・目指すプレゼンをつくるために　試行錯誤し，</a:t>
            </a:r>
            <a:r>
              <a:rPr lang="ja-JP" altLang="en-US" sz="1200" dirty="0">
                <a:solidFill>
                  <a:srgbClr val="FF0000"/>
                </a:solidFill>
                <a:latin typeface="ＤＦ特太ゴシック体" panose="020B0509000000000000" pitchFamily="49" charset="-128"/>
                <a:ea typeface="ＤＦ特太ゴシック体" panose="020B0509000000000000" pitchFamily="49" charset="-128"/>
              </a:rPr>
              <a:t>記号の組み合わせ</a:t>
            </a:r>
            <a:r>
              <a:rPr lang="ja-JP" altLang="en-US" sz="1200" dirty="0">
                <a:latin typeface="ＤＦ特太ゴシック体" panose="020B0509000000000000" pitchFamily="49" charset="-128"/>
                <a:ea typeface="ＤＦ特太ゴシック体" panose="020B0509000000000000" pitchFamily="49" charset="-128"/>
              </a:rPr>
              <a:t>を考えたプログラミング作成」を設定しております。その中で「相手意識をもってどのような順番がいいか考える姿・また，それをプログラミングしていく際どういった</a:t>
            </a:r>
            <a:r>
              <a:rPr lang="en-US" altLang="ja-JP" sz="1200" dirty="0">
                <a:latin typeface="ＤＦ特太ゴシック体" panose="020B0509000000000000" pitchFamily="49" charset="-128"/>
                <a:ea typeface="ＤＦ特太ゴシック体" panose="020B0509000000000000" pitchFamily="49" charset="-128"/>
              </a:rPr>
              <a:t>『</a:t>
            </a:r>
            <a:r>
              <a:rPr lang="ja-JP" altLang="en-US" sz="1200" dirty="0">
                <a:latin typeface="ＤＦ特太ゴシック体" panose="020B0509000000000000" pitchFamily="49" charset="-128"/>
                <a:ea typeface="ＤＦ特太ゴシック体" panose="020B0509000000000000" pitchFamily="49" charset="-128"/>
              </a:rPr>
              <a:t>間</a:t>
            </a:r>
            <a:r>
              <a:rPr lang="en-US" altLang="ja-JP" sz="1200" dirty="0">
                <a:latin typeface="ＤＦ特太ゴシック体" panose="020B0509000000000000" pitchFamily="49" charset="-128"/>
                <a:ea typeface="ＤＦ特太ゴシック体" panose="020B0509000000000000" pitchFamily="49" charset="-128"/>
              </a:rPr>
              <a:t>』</a:t>
            </a:r>
            <a:r>
              <a:rPr lang="ja-JP" altLang="en-US" sz="1200" dirty="0">
                <a:latin typeface="ＤＦ特太ゴシック体" panose="020B0509000000000000" pitchFamily="49" charset="-128"/>
                <a:ea typeface="ＤＦ特太ゴシック体" panose="020B0509000000000000" pitchFamily="49" charset="-128"/>
              </a:rPr>
              <a:t>がどれくらい必要かなどを試行錯誤しつつ作り上げる姿」を目指しています。</a:t>
            </a:r>
            <a:r>
              <a:rPr kumimoji="1" lang="ja-JP" altLang="en-US" dirty="0"/>
              <a:t>また，</a:t>
            </a:r>
            <a:r>
              <a:rPr kumimoji="1" lang="en-US" altLang="ja-JP" dirty="0"/>
              <a:t>scratch</a:t>
            </a:r>
            <a:r>
              <a:rPr kumimoji="1" lang="ja-JP" altLang="en-US" dirty="0"/>
              <a:t>を初めて本格的に使用する単元でもあります。どのように</a:t>
            </a:r>
            <a:r>
              <a:rPr kumimoji="1" lang="en-US" altLang="ja-JP" dirty="0"/>
              <a:t>scratch</a:t>
            </a:r>
            <a:r>
              <a:rPr kumimoji="1" lang="ja-JP" altLang="en-US" dirty="0"/>
              <a:t>を教えていくかの１つの参考にもなるかもしれません。</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35</a:t>
            </a:fld>
            <a:endParaRPr kumimoji="1" lang="ja-JP" altLang="en-US"/>
          </a:p>
        </p:txBody>
      </p:sp>
    </p:spTree>
    <p:extLst>
      <p:ext uri="{BB962C8B-B14F-4D97-AF65-F5344CB8AC3E}">
        <p14:creationId xmlns:p14="http://schemas.microsoft.com/office/powerpoint/2010/main" val="2445777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最後が</a:t>
            </a:r>
            <a:r>
              <a:rPr kumimoji="1" lang="en-US" altLang="ja-JP" dirty="0"/>
              <a:t>6</a:t>
            </a:r>
            <a:r>
              <a:rPr kumimoji="1" lang="ja-JP" altLang="en-US" dirty="0"/>
              <a:t>年生の理科の授業です。電気と私たちのくらしという単元内で，アーテックロボの制御を行います。どういった制御が必要なのか</a:t>
            </a:r>
            <a:r>
              <a:rPr kumimoji="1" lang="en-US" altLang="ja-JP" dirty="0"/>
              <a:t>…</a:t>
            </a:r>
            <a:r>
              <a:rPr kumimoji="1" lang="ja-JP" altLang="en-US" dirty="0"/>
              <a:t>なぜそのようにプログラムする必要があるのか</a:t>
            </a:r>
            <a:r>
              <a:rPr kumimoji="1" lang="en-US" altLang="ja-JP" dirty="0"/>
              <a:t>…</a:t>
            </a:r>
            <a:r>
              <a:rPr kumimoji="1" lang="ja-JP" altLang="en-US" dirty="0"/>
              <a:t>グループで試行錯誤し，答えを導き出していく様子を見ることができます。</a:t>
            </a:r>
            <a:r>
              <a:rPr lang="ja-JP" altLang="en-US" sz="1200" dirty="0">
                <a:latin typeface="ＤＦ特太ゴシック体" panose="020B0509000000000000" pitchFamily="49" charset="-128"/>
                <a:ea typeface="ＤＦ特太ゴシック体" panose="020B0509000000000000" pitchFamily="49" charset="-128"/>
              </a:rPr>
              <a:t>本授業におけるプログラミング的思考の場面は「目指すプログラムを組むための記号の組み合わせ」です。それぞれの班が省エネやよりより暮らしになることを目標にプログラムを組んでいきます。順次・繰り返し・分岐を試行錯誤しながら，そしてその中でしっかり目標を意識して，プログラムを組みあげる姿を目指しています。</a:t>
            </a:r>
            <a:r>
              <a:rPr kumimoji="1" lang="ja-JP" altLang="en-US" dirty="0"/>
              <a:t>タブレットの操作にも慣れている子供たち。高学年らしい，深まりが見られることでしょう！</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36</a:t>
            </a:fld>
            <a:endParaRPr kumimoji="1" lang="ja-JP" altLang="en-US"/>
          </a:p>
        </p:txBody>
      </p:sp>
    </p:spTree>
    <p:extLst>
      <p:ext uri="{BB962C8B-B14F-4D97-AF65-F5344CB8AC3E}">
        <p14:creationId xmlns:p14="http://schemas.microsoft.com/office/powerpoint/2010/main" val="3180584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以上をもちまして，本校の研究発表を終わります。長い時間，そして慣れない発表，御清聴ありがとうございました。</a:t>
            </a:r>
            <a:endParaRPr lang="en-US" altLang="ja-JP" dirty="0"/>
          </a:p>
          <a:p>
            <a:endParaRPr lang="en-US" altLang="ja-JP" dirty="0"/>
          </a:p>
          <a:p>
            <a:r>
              <a:rPr lang="ja-JP" altLang="en-US" dirty="0"/>
              <a:t>御清聴ありがとうございました。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E9EA26E-12A3-4156-BF64-BECC8119C4CF}" type="slidenum">
              <a:rPr kumimoji="1" lang="ja-JP" altLang="en-US" smtClean="0"/>
              <a:t>37</a:t>
            </a:fld>
            <a:endParaRPr kumimoji="1" lang="ja-JP" altLang="en-US" dirty="0"/>
          </a:p>
        </p:txBody>
      </p:sp>
    </p:spTree>
    <p:extLst>
      <p:ext uri="{BB962C8B-B14F-4D97-AF65-F5344CB8AC3E}">
        <p14:creationId xmlns:p14="http://schemas.microsoft.com/office/powerpoint/2010/main" val="118737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指導案集３ページをお開きください。ただいまより本校の研修に関して御説明させていただきます。まずは本校の研究テーマを，「社会の要請・学習指導要領・児童の実態」を踏まえ「情報や情報技術を適切に活用できる子どもの育成～プログラミング的思考をはぐくむ授業の創造～」としました。学校現場に関わる先生方でしたら，ここ１～２年での急激な情報化とそれに伴う学校現場の変化を体感しているのではないかと思います。武小学校でも学習指導要領の改訂・</a:t>
            </a:r>
            <a:r>
              <a:rPr kumimoji="1" lang="en-US" altLang="ja-JP" dirty="0"/>
              <a:t>GIGA</a:t>
            </a:r>
            <a:r>
              <a:rPr kumimoji="1" lang="ja-JP" altLang="en-US" dirty="0"/>
              <a:t>スクール構想などを踏まえさっきゅうに研究を進める必要感がありました。そこで，研究内容が情報教育になり，昨年度から研究を進めてきたという経緯もあります。そして，このテーマを追求するために３つの仮説をたてました。</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4</a:t>
            </a:fld>
            <a:endParaRPr kumimoji="1" lang="ja-JP" altLang="en-US"/>
          </a:p>
        </p:txBody>
      </p:sp>
    </p:spTree>
    <p:extLst>
      <p:ext uri="{BB962C8B-B14F-4D97-AF65-F5344CB8AC3E}">
        <p14:creationId xmlns:p14="http://schemas.microsoft.com/office/powerpoint/2010/main" val="404146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１つ目の仮説が「教師が，児童の実態に応じて，情報機器の環境を整備し，</a:t>
            </a:r>
            <a:r>
              <a:rPr kumimoji="1" lang="en-US" altLang="ja-JP" dirty="0"/>
              <a:t>ICT</a:t>
            </a:r>
            <a:r>
              <a:rPr kumimoji="1" lang="ja-JP" altLang="en-US" dirty="0"/>
              <a:t>を使いやすい環境をつくるならば</a:t>
            </a:r>
            <a:r>
              <a:rPr kumimoji="1" lang="en-US" altLang="ja-JP" dirty="0"/>
              <a:t>,</a:t>
            </a:r>
            <a:r>
              <a:rPr kumimoji="1" lang="ja-JP" altLang="en-US" dirty="0"/>
              <a:t>児童が主体的に情報を活用できるのではないか。」です。環境整備を意識した仮説になっております。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5</a:t>
            </a:fld>
            <a:endParaRPr kumimoji="1" lang="ja-JP" altLang="en-US"/>
          </a:p>
        </p:txBody>
      </p:sp>
    </p:spTree>
    <p:extLst>
      <p:ext uri="{BB962C8B-B14F-4D97-AF65-F5344CB8AC3E}">
        <p14:creationId xmlns:p14="http://schemas.microsoft.com/office/powerpoint/2010/main" val="300094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続いて２つ目が「教師が，主体的・対話的な学びに向け</a:t>
            </a:r>
            <a:r>
              <a:rPr kumimoji="1" lang="en-US" altLang="ja-JP" dirty="0"/>
              <a:t>,</a:t>
            </a:r>
            <a:r>
              <a:rPr kumimoji="1" lang="ja-JP" altLang="en-US" dirty="0"/>
              <a:t>情報機器を効果的に扱う技術を身に付ける場を工夫すれば</a:t>
            </a:r>
            <a:r>
              <a:rPr kumimoji="1" lang="en-US" altLang="ja-JP" dirty="0"/>
              <a:t>,</a:t>
            </a:r>
            <a:r>
              <a:rPr kumimoji="1" lang="ja-JP" altLang="en-US" dirty="0"/>
              <a:t>児童が自分にあった方法で考えを伝え合うことができ</a:t>
            </a:r>
            <a:r>
              <a:rPr kumimoji="1" lang="en-US" altLang="ja-JP" dirty="0"/>
              <a:t>,</a:t>
            </a:r>
            <a:r>
              <a:rPr kumimoji="1" lang="ja-JP" altLang="en-US" dirty="0"/>
              <a:t>適切に自分の思いを表す力を身に付けることができるのではないか。」です。児童が「主体的・対話的に学べるよう・自分にあった方法で考えを伝えあい，適切に自分の思いを表すことができる」よう，「情報機器を効果的に身に着ける場」を工夫していくことを目的としています。本日の授業でもこういった姿が見られますので，御期待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6</a:t>
            </a:fld>
            <a:endParaRPr kumimoji="1" lang="ja-JP" altLang="en-US"/>
          </a:p>
        </p:txBody>
      </p:sp>
    </p:spTree>
    <p:extLst>
      <p:ext uri="{BB962C8B-B14F-4D97-AF65-F5344CB8AC3E}">
        <p14:creationId xmlns:p14="http://schemas.microsoft.com/office/powerpoint/2010/main" val="160232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続いて３つ目は「教師が，試行錯誤を繰り返しながら課題を解決する場や，お互いに考えを伝えあう場を工夫すれば</a:t>
            </a:r>
            <a:r>
              <a:rPr kumimoji="1" lang="en-US" altLang="ja-JP" dirty="0"/>
              <a:t>,</a:t>
            </a:r>
            <a:r>
              <a:rPr kumimoji="1" lang="ja-JP" altLang="en-US" dirty="0"/>
              <a:t>自分の見方・考え方を深め</a:t>
            </a:r>
            <a:r>
              <a:rPr kumimoji="1" lang="en-US" altLang="ja-JP" dirty="0"/>
              <a:t>,</a:t>
            </a:r>
            <a:r>
              <a:rPr kumimoji="1" lang="ja-JP" altLang="en-US" dirty="0"/>
              <a:t>新たな情報をつくり出すことができるのではないか。」となっています。「試行錯誤を繰り返す・考えを伝えあう場」を本日も設定しております。その中での「児童の見方・考え方の深まり・新たな情報の創造」があるかと思います。ここまで御説明させていただいた３つが本校の仮説となっており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7</a:t>
            </a:fld>
            <a:endParaRPr kumimoji="1" lang="ja-JP" altLang="en-US"/>
          </a:p>
        </p:txBody>
      </p:sp>
    </p:spTree>
    <p:extLst>
      <p:ext uri="{BB962C8B-B14F-4D97-AF65-F5344CB8AC3E}">
        <p14:creationId xmlns:p14="http://schemas.microsoft.com/office/powerpoint/2010/main" val="212855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本校の研究を進めるにあたっての研究組織について御説明させていただきます。まず，研修の方向性・とりまとめなどを行っていく組織が「研究推進委員会」になります。そして具体的に活動を進めていくのが「情報教育研究班」・「授業研究班」・「環境評価研究班」の</a:t>
            </a:r>
            <a:r>
              <a:rPr kumimoji="1" lang="en-US" altLang="ja-JP" dirty="0"/>
              <a:t>3</a:t>
            </a:r>
            <a:r>
              <a:rPr kumimoji="1" lang="ja-JP" altLang="en-US" dirty="0"/>
              <a:t>班となっています。情報教育研究班は「共通実践の作成・とりまとめ」「年間指導計画の実施・ふりかえり」「情報モラル指導の徹底」などを行っています。また授業研究班は児童案検討から実際の研究授業の実施までを行っています。環境評価研究班は情報機器の管理・キーボー島の活用推進・情報コーナーの作成などを行っています。詳しい活動内容に関してはこれから詳しく説明させていただきます。また，この</a:t>
            </a:r>
            <a:r>
              <a:rPr kumimoji="1" lang="en-US" altLang="ja-JP" dirty="0"/>
              <a:t>3</a:t>
            </a:r>
            <a:r>
              <a:rPr kumimoji="1" lang="ja-JP" altLang="en-US" dirty="0"/>
              <a:t>班とは別に「学年部研究班」というものがあります。今回授業を低・中・高で行う関係で授業内容の検討や授業準備などを「低・中・高」学年部で行いやすくするための班です。以上が本校の研究組織となっています。では，これから昨年度の研究の取組状況に関して御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8</a:t>
            </a:fld>
            <a:endParaRPr kumimoji="1" lang="ja-JP" altLang="en-US"/>
          </a:p>
        </p:txBody>
      </p:sp>
    </p:spTree>
    <p:extLst>
      <p:ext uri="{BB962C8B-B14F-4D97-AF65-F5344CB8AC3E}">
        <p14:creationId xmlns:p14="http://schemas.microsoft.com/office/powerpoint/2010/main" val="20636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指導案集４ページをお開きください。最初は，情報教育研究班の取組になります。まず，本班はタブレット</a:t>
            </a:r>
            <a:r>
              <a:rPr kumimoji="1" lang="en-US" altLang="ja-JP" dirty="0"/>
              <a:t>PC</a:t>
            </a:r>
            <a:r>
              <a:rPr kumimoji="1" lang="ja-JP" altLang="en-US" dirty="0"/>
              <a:t>を各学級へ１～</a:t>
            </a:r>
            <a:r>
              <a:rPr kumimoji="1" lang="en-US" altLang="ja-JP" dirty="0"/>
              <a:t>4</a:t>
            </a:r>
            <a:r>
              <a:rPr kumimoji="1" lang="ja-JP" altLang="en-US" dirty="0"/>
              <a:t>台配布しました。それまでは</a:t>
            </a:r>
            <a:r>
              <a:rPr kumimoji="1" lang="en-US" altLang="ja-JP" dirty="0"/>
              <a:t>1</a:t>
            </a:r>
            <a:r>
              <a:rPr kumimoji="1" lang="ja-JP" altLang="en-US" dirty="0"/>
              <a:t>箇所にまとめておいておりましたが，より活用しやすくなるようこうした方法をとりました。台数は上学年になるにつれ増えるようにしています。大人数が必要な際はクラス同士・或いは学年同士で貸し借りができたため，困ることはありませんでした。しかし，使いやすいがゆえに，教師の見ていない所でふざけて使っていることもあったため，本年度は情報モラルの指導にも力を入れています。</a:t>
            </a:r>
          </a:p>
        </p:txBody>
      </p:sp>
      <p:sp>
        <p:nvSpPr>
          <p:cNvPr id="4" name="スライド番号プレースホルダー 3"/>
          <p:cNvSpPr>
            <a:spLocks noGrp="1"/>
          </p:cNvSpPr>
          <p:nvPr>
            <p:ph type="sldNum" sz="quarter" idx="5"/>
          </p:nvPr>
        </p:nvSpPr>
        <p:spPr/>
        <p:txBody>
          <a:bodyPr/>
          <a:lstStyle/>
          <a:p>
            <a:fld id="{F8AB6AE4-C81E-4C5C-9EBB-E3020518D81D}" type="slidenum">
              <a:rPr kumimoji="1" lang="ja-JP" altLang="en-US" smtClean="0"/>
              <a:t>9</a:t>
            </a:fld>
            <a:endParaRPr kumimoji="1" lang="ja-JP" altLang="en-US"/>
          </a:p>
        </p:txBody>
      </p:sp>
    </p:spTree>
    <p:extLst>
      <p:ext uri="{BB962C8B-B14F-4D97-AF65-F5344CB8AC3E}">
        <p14:creationId xmlns:p14="http://schemas.microsoft.com/office/powerpoint/2010/main" val="251269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196353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413286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288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198492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6892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10556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48658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223971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261856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240923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372440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22705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175053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30169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323315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CBC950-E133-441E-B8AE-95E6F118EE27}" type="datetimeFigureOut">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208104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CBC950-E133-441E-B8AE-95E6F118EE27}" type="datetimeFigureOut">
              <a:rPr kumimoji="1" lang="ja-JP" altLang="en-US" smtClean="0"/>
              <a:t>2020/11/6</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F66A98-3C74-4E9D-9F3D-58AC0881940C}" type="slidenum">
              <a:rPr kumimoji="1" lang="ja-JP" altLang="en-US" smtClean="0"/>
              <a:t>‹#›</a:t>
            </a:fld>
            <a:endParaRPr kumimoji="1" lang="ja-JP" altLang="en-US"/>
          </a:p>
        </p:txBody>
      </p:sp>
    </p:spTree>
    <p:extLst>
      <p:ext uri="{BB962C8B-B14F-4D97-AF65-F5344CB8AC3E}">
        <p14:creationId xmlns:p14="http://schemas.microsoft.com/office/powerpoint/2010/main" val="3947737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7863"/>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日程説明</a:t>
            </a:r>
          </a:p>
        </p:txBody>
      </p:sp>
      <p:graphicFrame>
        <p:nvGraphicFramePr>
          <p:cNvPr id="6" name="表 5"/>
          <p:cNvGraphicFramePr>
            <a:graphicFrameLocks noGrp="1"/>
          </p:cNvGraphicFramePr>
          <p:nvPr>
            <p:extLst>
              <p:ext uri="{D42A27DB-BD31-4B8C-83A1-F6EECF244321}">
                <p14:modId xmlns:p14="http://schemas.microsoft.com/office/powerpoint/2010/main" val="3623415797"/>
              </p:ext>
            </p:extLst>
          </p:nvPr>
        </p:nvGraphicFramePr>
        <p:xfrm>
          <a:off x="483577" y="864692"/>
          <a:ext cx="10601767" cy="2072640"/>
        </p:xfrm>
        <a:graphic>
          <a:graphicData uri="http://schemas.openxmlformats.org/drawingml/2006/table">
            <a:tbl>
              <a:tblPr firstRow="1" firstCol="1" bandRow="1">
                <a:tableStyleId>{0660B408-B3CF-4A94-85FC-2B1E0A45F4A2}</a:tableStyleId>
              </a:tblPr>
              <a:tblGrid>
                <a:gridCol w="2283225">
                  <a:extLst>
                    <a:ext uri="{9D8B030D-6E8A-4147-A177-3AD203B41FA5}">
                      <a16:colId xmlns:a16="http://schemas.microsoft.com/office/drawing/2014/main" val="20000"/>
                    </a:ext>
                  </a:extLst>
                </a:gridCol>
                <a:gridCol w="2422877">
                  <a:extLst>
                    <a:ext uri="{9D8B030D-6E8A-4147-A177-3AD203B41FA5}">
                      <a16:colId xmlns:a16="http://schemas.microsoft.com/office/drawing/2014/main" val="20001"/>
                    </a:ext>
                  </a:extLst>
                </a:gridCol>
                <a:gridCol w="2611322">
                  <a:extLst>
                    <a:ext uri="{9D8B030D-6E8A-4147-A177-3AD203B41FA5}">
                      <a16:colId xmlns:a16="http://schemas.microsoft.com/office/drawing/2014/main" val="20002"/>
                    </a:ext>
                  </a:extLst>
                </a:gridCol>
                <a:gridCol w="3284343">
                  <a:extLst>
                    <a:ext uri="{9D8B030D-6E8A-4147-A177-3AD203B41FA5}">
                      <a16:colId xmlns:a16="http://schemas.microsoft.com/office/drawing/2014/main" val="20003"/>
                    </a:ext>
                  </a:extLst>
                </a:gridCol>
              </a:tblGrid>
              <a:tr h="288859">
                <a:tc>
                  <a:txBody>
                    <a:bodyPr/>
                    <a:lstStyle/>
                    <a:p>
                      <a:pPr algn="ctr">
                        <a:spcAft>
                          <a:spcPts val="0"/>
                        </a:spcAft>
                      </a:pPr>
                      <a:r>
                        <a:rPr lang="en-US" sz="2400" kern="100" dirty="0">
                          <a:solidFill>
                            <a:sysClr val="windowText" lastClr="000000"/>
                          </a:solidFill>
                          <a:effectLst/>
                        </a:rPr>
                        <a:t>8</a:t>
                      </a:r>
                      <a:r>
                        <a:rPr lang="ja-JP" sz="2400" kern="100" dirty="0">
                          <a:solidFill>
                            <a:sysClr val="windowText" lastClr="000000"/>
                          </a:solidFill>
                          <a:effectLst/>
                        </a:rPr>
                        <a:t>：</a:t>
                      </a:r>
                      <a:r>
                        <a:rPr lang="en-US" sz="2400" kern="100" dirty="0">
                          <a:solidFill>
                            <a:sysClr val="windowText" lastClr="000000"/>
                          </a:solidFill>
                          <a:effectLst/>
                        </a:rPr>
                        <a:t>50</a:t>
                      </a:r>
                      <a:r>
                        <a:rPr lang="ja-JP" sz="2400" kern="100" dirty="0">
                          <a:solidFill>
                            <a:sysClr val="windowText" lastClr="000000"/>
                          </a:solidFill>
                          <a:effectLst/>
                        </a:rPr>
                        <a:t>～</a:t>
                      </a:r>
                      <a:r>
                        <a:rPr lang="en-US" sz="2400" kern="100" dirty="0">
                          <a:solidFill>
                            <a:sysClr val="windowText" lastClr="000000"/>
                          </a:solidFill>
                          <a:effectLst/>
                        </a:rPr>
                        <a:t>9</a:t>
                      </a:r>
                      <a:r>
                        <a:rPr lang="ja-JP" sz="2400" kern="100" dirty="0">
                          <a:solidFill>
                            <a:sysClr val="windowText" lastClr="000000"/>
                          </a:solidFill>
                          <a:effectLst/>
                        </a:rPr>
                        <a:t>：</a:t>
                      </a:r>
                      <a:r>
                        <a:rPr lang="en-US" sz="2400" kern="100" dirty="0">
                          <a:solidFill>
                            <a:sysClr val="windowText" lastClr="000000"/>
                          </a:solidFill>
                          <a:effectLst/>
                        </a:rPr>
                        <a:t>20</a:t>
                      </a:r>
                      <a:endParaRPr lang="ja-JP" sz="3600" kern="100" dirty="0">
                        <a:solidFill>
                          <a:sysClr val="windowText" lastClr="000000"/>
                        </a:solidFill>
                        <a:effectLst/>
                        <a:latin typeface="ＤＦ平成明朝体W3" panose="02020309000000000000" pitchFamily="17" charset="-128"/>
                        <a:ea typeface="ＤＦ平成明朝体W3" panose="02020309000000000000" pitchFamily="17" charset="-128"/>
                        <a:cs typeface="Times New Roman (本文のフォント - コンプレ"/>
                      </a:endParaRPr>
                    </a:p>
                  </a:txBody>
                  <a:tcPr marL="68580" marR="68580" marT="0" marB="0"/>
                </a:tc>
                <a:tc>
                  <a:txBody>
                    <a:bodyPr/>
                    <a:lstStyle/>
                    <a:p>
                      <a:pPr algn="ctr">
                        <a:spcAft>
                          <a:spcPts val="0"/>
                        </a:spcAft>
                      </a:pPr>
                      <a:r>
                        <a:rPr lang="en-US" altLang="ja-JP" sz="2400" kern="100" dirty="0">
                          <a:solidFill>
                            <a:sysClr val="windowText" lastClr="000000"/>
                          </a:solidFill>
                          <a:effectLst/>
                        </a:rPr>
                        <a:t>9</a:t>
                      </a:r>
                      <a:r>
                        <a:rPr lang="ja-JP" sz="2400" kern="100" dirty="0">
                          <a:solidFill>
                            <a:sysClr val="windowText" lastClr="000000"/>
                          </a:solidFill>
                          <a:effectLst/>
                        </a:rPr>
                        <a:t>：</a:t>
                      </a:r>
                      <a:r>
                        <a:rPr lang="en-US" altLang="ja-JP" sz="2400" kern="100" dirty="0">
                          <a:solidFill>
                            <a:sysClr val="windowText" lastClr="000000"/>
                          </a:solidFill>
                          <a:effectLst/>
                        </a:rPr>
                        <a:t>30</a:t>
                      </a:r>
                      <a:r>
                        <a:rPr lang="ja-JP" sz="2400" kern="100" dirty="0">
                          <a:solidFill>
                            <a:sysClr val="windowText" lastClr="000000"/>
                          </a:solidFill>
                          <a:effectLst/>
                        </a:rPr>
                        <a:t>～</a:t>
                      </a:r>
                      <a:r>
                        <a:rPr lang="en-US" altLang="ja-JP" sz="2400" kern="100" dirty="0">
                          <a:solidFill>
                            <a:sysClr val="windowText" lastClr="000000"/>
                          </a:solidFill>
                          <a:effectLst/>
                        </a:rPr>
                        <a:t>10</a:t>
                      </a:r>
                      <a:r>
                        <a:rPr lang="ja-JP" sz="2400" kern="100" dirty="0">
                          <a:solidFill>
                            <a:sysClr val="windowText" lastClr="000000"/>
                          </a:solidFill>
                          <a:effectLst/>
                        </a:rPr>
                        <a:t>：</a:t>
                      </a:r>
                      <a:r>
                        <a:rPr lang="en-US" altLang="ja-JP" sz="2400" kern="100" dirty="0">
                          <a:solidFill>
                            <a:sysClr val="windowText" lastClr="000000"/>
                          </a:solidFill>
                          <a:effectLst/>
                        </a:rPr>
                        <a:t>00</a:t>
                      </a:r>
                      <a:endParaRPr lang="ja-JP" sz="3600" kern="100" dirty="0">
                        <a:solidFill>
                          <a:sysClr val="windowText" lastClr="000000"/>
                        </a:solidFill>
                        <a:effectLst/>
                        <a:latin typeface="ＤＦ平成明朝体W3" panose="02020309000000000000" pitchFamily="17" charset="-128"/>
                        <a:ea typeface="ＤＦ平成明朝体W3" panose="02020309000000000000" pitchFamily="17" charset="-128"/>
                        <a:cs typeface="Times New Roman (本文のフォント - コンプレ"/>
                      </a:endParaRPr>
                    </a:p>
                  </a:txBody>
                  <a:tcPr marL="68580" marR="68580" marT="0" marB="0"/>
                </a:tc>
                <a:tc>
                  <a:txBody>
                    <a:bodyPr/>
                    <a:lstStyle/>
                    <a:p>
                      <a:pPr algn="ctr">
                        <a:spcAft>
                          <a:spcPts val="0"/>
                        </a:spcAft>
                      </a:pPr>
                      <a:r>
                        <a:rPr lang="en-US" altLang="ja-JP" sz="2400" kern="100" dirty="0">
                          <a:solidFill>
                            <a:sysClr val="windowText" lastClr="000000"/>
                          </a:solidFill>
                          <a:effectLst/>
                        </a:rPr>
                        <a:t>10</a:t>
                      </a:r>
                      <a:r>
                        <a:rPr lang="ja-JP" sz="2400" kern="100" dirty="0">
                          <a:solidFill>
                            <a:sysClr val="windowText" lastClr="000000"/>
                          </a:solidFill>
                          <a:effectLst/>
                        </a:rPr>
                        <a:t>：</a:t>
                      </a:r>
                      <a:r>
                        <a:rPr lang="en-US" altLang="ja-JP" sz="2400" kern="100" dirty="0">
                          <a:solidFill>
                            <a:sysClr val="windowText" lastClr="000000"/>
                          </a:solidFill>
                          <a:effectLst/>
                        </a:rPr>
                        <a:t>15</a:t>
                      </a:r>
                      <a:r>
                        <a:rPr lang="ja-JP" sz="2400" kern="100" dirty="0">
                          <a:solidFill>
                            <a:sysClr val="windowText" lastClr="000000"/>
                          </a:solidFill>
                          <a:effectLst/>
                        </a:rPr>
                        <a:t>～</a:t>
                      </a:r>
                      <a:r>
                        <a:rPr lang="en-US" altLang="ja-JP" sz="2400" kern="100" dirty="0">
                          <a:solidFill>
                            <a:sysClr val="windowText" lastClr="000000"/>
                          </a:solidFill>
                          <a:effectLst/>
                        </a:rPr>
                        <a:t>11</a:t>
                      </a:r>
                      <a:r>
                        <a:rPr lang="ja-JP" sz="2400" kern="100" dirty="0">
                          <a:solidFill>
                            <a:sysClr val="windowText" lastClr="000000"/>
                          </a:solidFill>
                          <a:effectLst/>
                        </a:rPr>
                        <a:t>：</a:t>
                      </a:r>
                      <a:r>
                        <a:rPr lang="en-US" altLang="ja-JP" sz="2400" kern="100" dirty="0">
                          <a:solidFill>
                            <a:sysClr val="windowText" lastClr="000000"/>
                          </a:solidFill>
                          <a:effectLst/>
                        </a:rPr>
                        <a:t>00</a:t>
                      </a:r>
                      <a:endParaRPr lang="ja-JP" sz="3600" kern="100" dirty="0">
                        <a:solidFill>
                          <a:sysClr val="windowText" lastClr="000000"/>
                        </a:solidFill>
                        <a:effectLst/>
                        <a:latin typeface="ＤＦ平成明朝体W3" panose="02020309000000000000" pitchFamily="17" charset="-128"/>
                        <a:ea typeface="ＤＦ平成明朝体W3" panose="02020309000000000000" pitchFamily="17" charset="-128"/>
                        <a:cs typeface="Times New Roman (本文のフォント - コンプレ"/>
                      </a:endParaRPr>
                    </a:p>
                  </a:txBody>
                  <a:tcPr marL="68580" marR="68580" marT="0" marB="0"/>
                </a:tc>
                <a:tc>
                  <a:txBody>
                    <a:bodyPr/>
                    <a:lstStyle/>
                    <a:p>
                      <a:pPr algn="ctr">
                        <a:spcAft>
                          <a:spcPts val="0"/>
                        </a:spcAft>
                      </a:pPr>
                      <a:r>
                        <a:rPr lang="en-US" altLang="ja-JP" sz="2400" kern="100" dirty="0">
                          <a:solidFill>
                            <a:sysClr val="windowText" lastClr="000000"/>
                          </a:solidFill>
                          <a:effectLst/>
                        </a:rPr>
                        <a:t>11</a:t>
                      </a:r>
                      <a:r>
                        <a:rPr lang="ja-JP" sz="2400" kern="100" dirty="0">
                          <a:solidFill>
                            <a:sysClr val="windowText" lastClr="000000"/>
                          </a:solidFill>
                          <a:effectLst/>
                        </a:rPr>
                        <a:t>：</a:t>
                      </a:r>
                      <a:r>
                        <a:rPr lang="en-US" altLang="ja-JP" sz="2400" kern="100" dirty="0">
                          <a:solidFill>
                            <a:sysClr val="windowText" lastClr="000000"/>
                          </a:solidFill>
                          <a:effectLst/>
                        </a:rPr>
                        <a:t>10</a:t>
                      </a:r>
                      <a:r>
                        <a:rPr lang="ja-JP" sz="2400" kern="100" dirty="0">
                          <a:solidFill>
                            <a:sysClr val="windowText" lastClr="000000"/>
                          </a:solidFill>
                          <a:effectLst/>
                        </a:rPr>
                        <a:t>～</a:t>
                      </a:r>
                      <a:r>
                        <a:rPr lang="en-US" altLang="ja-JP" sz="2400" kern="100" dirty="0">
                          <a:solidFill>
                            <a:sysClr val="windowText" lastClr="000000"/>
                          </a:solidFill>
                          <a:effectLst/>
                        </a:rPr>
                        <a:t>12</a:t>
                      </a:r>
                      <a:r>
                        <a:rPr lang="ja-JP" sz="2400" kern="100" dirty="0">
                          <a:solidFill>
                            <a:sysClr val="windowText" lastClr="000000"/>
                          </a:solidFill>
                          <a:effectLst/>
                        </a:rPr>
                        <a:t>：</a:t>
                      </a:r>
                      <a:r>
                        <a:rPr lang="en-US" altLang="ja-JP" sz="2400" kern="100" dirty="0">
                          <a:solidFill>
                            <a:sysClr val="windowText" lastClr="000000"/>
                          </a:solidFill>
                          <a:effectLst/>
                        </a:rPr>
                        <a:t>00</a:t>
                      </a:r>
                      <a:endParaRPr lang="ja-JP" sz="3600" kern="100" dirty="0">
                        <a:solidFill>
                          <a:sysClr val="windowText" lastClr="000000"/>
                        </a:solidFill>
                        <a:effectLst/>
                        <a:latin typeface="ＤＦ平成明朝体W3" panose="02020309000000000000" pitchFamily="17" charset="-128"/>
                        <a:ea typeface="ＤＦ平成明朝体W3" panose="02020309000000000000" pitchFamily="17" charset="-128"/>
                        <a:cs typeface="Times New Roman (本文のフォント - コンプレ"/>
                      </a:endParaRPr>
                    </a:p>
                  </a:txBody>
                  <a:tcPr marL="68580" marR="68580" marT="0" marB="0"/>
                </a:tc>
                <a:extLst>
                  <a:ext uri="{0D108BD9-81ED-4DB2-BD59-A6C34878D82A}">
                    <a16:rowId xmlns:a16="http://schemas.microsoft.com/office/drawing/2014/main" val="10000"/>
                  </a:ext>
                </a:extLst>
              </a:tr>
              <a:tr h="1495322">
                <a:tc>
                  <a:txBody>
                    <a:bodyPr/>
                    <a:lstStyle/>
                    <a:p>
                      <a:pPr algn="ctr">
                        <a:spcAft>
                          <a:spcPts val="0"/>
                        </a:spcAft>
                      </a:pPr>
                      <a:endParaRPr lang="en-US" altLang="ja-JP" sz="2800" b="1" kern="100" dirty="0">
                        <a:effectLst/>
                      </a:endParaRPr>
                    </a:p>
                    <a:p>
                      <a:pPr algn="ctr">
                        <a:spcAft>
                          <a:spcPts val="0"/>
                        </a:spcAft>
                      </a:pPr>
                      <a:r>
                        <a:rPr lang="ja-JP" sz="2800" b="1" kern="100" dirty="0">
                          <a:effectLst/>
                        </a:rPr>
                        <a:t>受付</a:t>
                      </a:r>
                      <a:endParaRPr lang="ja-JP" sz="2800" b="1" kern="100" dirty="0">
                        <a:effectLst/>
                        <a:latin typeface="ＤＦ平成明朝体W3" panose="02020309000000000000" pitchFamily="17" charset="-128"/>
                        <a:ea typeface="ＤＦ平成明朝体W3" panose="02020309000000000000" pitchFamily="17" charset="-128"/>
                        <a:cs typeface="Times New Roman (本文のフォント - コンプレ"/>
                      </a:endParaRPr>
                    </a:p>
                  </a:txBody>
                  <a:tcPr marL="68580" marR="68580" marT="0" marB="0"/>
                </a:tc>
                <a:tc>
                  <a:txBody>
                    <a:bodyPr/>
                    <a:lstStyle/>
                    <a:p>
                      <a:pPr algn="ctr">
                        <a:spcAft>
                          <a:spcPts val="0"/>
                        </a:spcAft>
                      </a:pPr>
                      <a:endParaRPr lang="en-US" altLang="ja-JP" sz="2800" b="1" kern="100" dirty="0">
                        <a:effectLst/>
                      </a:endParaRPr>
                    </a:p>
                    <a:p>
                      <a:pPr algn="ctr">
                        <a:spcAft>
                          <a:spcPts val="0"/>
                        </a:spcAft>
                      </a:pPr>
                      <a:r>
                        <a:rPr lang="ja-JP" sz="2800" b="1" kern="100" dirty="0">
                          <a:effectLst/>
                        </a:rPr>
                        <a:t>開会行事</a:t>
                      </a:r>
                    </a:p>
                    <a:p>
                      <a:pPr algn="ctr">
                        <a:spcAft>
                          <a:spcPts val="0"/>
                        </a:spcAft>
                      </a:pPr>
                      <a:r>
                        <a:rPr lang="ja-JP" sz="2800" b="1" kern="100" dirty="0">
                          <a:effectLst/>
                        </a:rPr>
                        <a:t>研究発表</a:t>
                      </a:r>
                      <a:endParaRPr lang="ja-JP" sz="2800" b="1" kern="100" dirty="0">
                        <a:effectLst/>
                        <a:latin typeface="ＤＦ平成明朝体W3" panose="02020309000000000000" pitchFamily="17" charset="-128"/>
                        <a:ea typeface="ＤＦ平成明朝体W3" panose="02020309000000000000" pitchFamily="17" charset="-128"/>
                        <a:cs typeface="Times New Roman (本文のフォント - コンプレ"/>
                      </a:endParaRPr>
                    </a:p>
                  </a:txBody>
                  <a:tcPr marL="68580" marR="68580" marT="0" marB="0"/>
                </a:tc>
                <a:tc>
                  <a:txBody>
                    <a:bodyPr/>
                    <a:lstStyle/>
                    <a:p>
                      <a:pPr algn="ctr">
                        <a:spcAft>
                          <a:spcPts val="0"/>
                        </a:spcAft>
                      </a:pPr>
                      <a:endParaRPr lang="en-US" altLang="ja-JP" sz="2800" b="1" kern="100" dirty="0">
                        <a:effectLst/>
                      </a:endParaRPr>
                    </a:p>
                    <a:p>
                      <a:pPr algn="ctr">
                        <a:spcAft>
                          <a:spcPts val="0"/>
                        </a:spcAft>
                      </a:pPr>
                      <a:r>
                        <a:rPr lang="ja-JP" sz="2800" b="1" kern="100" dirty="0">
                          <a:ln>
                            <a:noFill/>
                          </a:ln>
                          <a:effectLst/>
                        </a:rPr>
                        <a:t>公開授業</a:t>
                      </a:r>
                      <a:endParaRPr lang="ja-JP" sz="2800" b="1" kern="100" dirty="0">
                        <a:ln>
                          <a:noFill/>
                        </a:ln>
                        <a:solidFill>
                          <a:schemeClr val="tx1"/>
                        </a:solidFill>
                        <a:effectLst/>
                        <a:latin typeface="ＤＦ平成明朝体W3" panose="02020309000000000000" pitchFamily="17" charset="-128"/>
                        <a:ea typeface="ＤＦ平成明朝体W3" panose="02020309000000000000" pitchFamily="17" charset="-128"/>
                        <a:cs typeface="Times New Roman (本文のフォント - コンプレ"/>
                      </a:endParaRPr>
                    </a:p>
                  </a:txBody>
                  <a:tcPr marL="68580" marR="68580" marT="0" marB="0"/>
                </a:tc>
                <a:tc>
                  <a:txBody>
                    <a:bodyPr/>
                    <a:lstStyle/>
                    <a:p>
                      <a:pPr algn="ctr">
                        <a:spcAft>
                          <a:spcPts val="0"/>
                        </a:spcAft>
                      </a:pPr>
                      <a:endParaRPr lang="en-US" altLang="ja-JP" sz="2800" b="1" kern="100" dirty="0">
                        <a:effectLst/>
                      </a:endParaRPr>
                    </a:p>
                    <a:p>
                      <a:pPr algn="ctr">
                        <a:spcAft>
                          <a:spcPts val="0"/>
                        </a:spcAft>
                      </a:pPr>
                      <a:r>
                        <a:rPr lang="ja-JP" sz="2800" b="1" kern="100" dirty="0">
                          <a:effectLst/>
                        </a:rPr>
                        <a:t>研究協議</a:t>
                      </a:r>
                    </a:p>
                    <a:p>
                      <a:pPr algn="ctr">
                        <a:spcAft>
                          <a:spcPts val="0"/>
                        </a:spcAft>
                      </a:pPr>
                      <a:r>
                        <a:rPr lang="ja-JP" sz="2800" b="1" kern="100" dirty="0">
                          <a:effectLst/>
                        </a:rPr>
                        <a:t>閉会行事</a:t>
                      </a:r>
                      <a:endParaRPr lang="en-US" altLang="ja-JP" sz="2800" b="1" kern="100" dirty="0">
                        <a:effectLst/>
                      </a:endParaRPr>
                    </a:p>
                    <a:p>
                      <a:pPr algn="ctr">
                        <a:spcAft>
                          <a:spcPts val="0"/>
                        </a:spcAft>
                      </a:pPr>
                      <a:r>
                        <a:rPr lang="ja-JP" altLang="en-US" sz="2800" b="1" kern="100" dirty="0">
                          <a:solidFill>
                            <a:schemeClr val="tx1"/>
                          </a:solidFill>
                          <a:effectLst/>
                          <a:latin typeface="ＤＦ平成明朝体W3" panose="02020309000000000000" pitchFamily="17" charset="-128"/>
                          <a:ea typeface="ＤＦ平成明朝体W3" panose="02020309000000000000" pitchFamily="17" charset="-128"/>
                          <a:cs typeface="Times New Roman (本文のフォント - コンプレ"/>
                        </a:rPr>
                        <a:t>（体育館）</a:t>
                      </a:r>
                      <a:endParaRPr lang="ja-JP" sz="2800" b="1" kern="100" dirty="0">
                        <a:solidFill>
                          <a:schemeClr val="tx1"/>
                        </a:solidFill>
                        <a:effectLst/>
                        <a:latin typeface="ＤＦ平成明朝体W3" panose="02020309000000000000" pitchFamily="17" charset="-128"/>
                        <a:ea typeface="ＤＦ平成明朝体W3" panose="02020309000000000000" pitchFamily="17" charset="-128"/>
                        <a:cs typeface="Times New Roman (本文のフォント - コンプレ"/>
                      </a:endParaRPr>
                    </a:p>
                  </a:txBody>
                  <a:tcPr marL="68580" marR="68580" marT="0" marB="0"/>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483577" y="3225112"/>
            <a:ext cx="9265334" cy="156966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wrap="square" rtlCol="0">
            <a:spAutoFit/>
          </a:bodyPr>
          <a:lstStyle/>
          <a:p>
            <a:r>
              <a:rPr kumimoji="1" lang="en-US" altLang="ja-JP" sz="2400" dirty="0"/>
              <a:t>【</a:t>
            </a:r>
            <a:r>
              <a:rPr kumimoji="1" lang="ja-JP" altLang="en-US" sz="2400" dirty="0"/>
              <a:t>公開授業の実施形態に関して</a:t>
            </a:r>
            <a:r>
              <a:rPr kumimoji="1" lang="en-US" altLang="ja-JP" sz="2400" dirty="0"/>
              <a:t>】</a:t>
            </a:r>
          </a:p>
          <a:p>
            <a:r>
              <a:rPr kumimoji="1" lang="ja-JP" altLang="en-US" sz="2400" dirty="0"/>
              <a:t>・　２年生　生活科･･･</a:t>
            </a:r>
            <a:r>
              <a:rPr kumimoji="1" lang="ja-JP" altLang="en-US" sz="2400" dirty="0">
                <a:solidFill>
                  <a:srgbClr val="0070C0"/>
                </a:solidFill>
              </a:rPr>
              <a:t>体育館後方</a:t>
            </a:r>
            <a:r>
              <a:rPr kumimoji="1" lang="ja-JP" altLang="en-US" sz="2400" dirty="0"/>
              <a:t>にて参観</a:t>
            </a:r>
            <a:endParaRPr kumimoji="1" lang="en-US" altLang="ja-JP" sz="2400" dirty="0"/>
          </a:p>
          <a:p>
            <a:r>
              <a:rPr kumimoji="1" lang="ja-JP" altLang="en-US" sz="2400" dirty="0"/>
              <a:t>・　４年生　総　合･･･</a:t>
            </a:r>
            <a:r>
              <a:rPr lang="ja-JP" altLang="en-US" sz="2400" dirty="0">
                <a:solidFill>
                  <a:srgbClr val="0070C0"/>
                </a:solidFill>
              </a:rPr>
              <a:t>４</a:t>
            </a:r>
            <a:r>
              <a:rPr kumimoji="1" lang="ja-JP" altLang="en-US" sz="2400" dirty="0">
                <a:solidFill>
                  <a:srgbClr val="0070C0"/>
                </a:solidFill>
              </a:rPr>
              <a:t>年</a:t>
            </a:r>
            <a:r>
              <a:rPr lang="ja-JP" altLang="en-US" sz="2400" dirty="0">
                <a:solidFill>
                  <a:srgbClr val="0070C0"/>
                </a:solidFill>
              </a:rPr>
              <a:t>２</a:t>
            </a:r>
            <a:r>
              <a:rPr kumimoji="1" lang="ja-JP" altLang="en-US" sz="2400" dirty="0">
                <a:solidFill>
                  <a:srgbClr val="0070C0"/>
                </a:solidFill>
              </a:rPr>
              <a:t>組</a:t>
            </a:r>
            <a:r>
              <a:rPr kumimoji="1" lang="ja-JP" altLang="en-US" sz="2400" dirty="0"/>
              <a:t>にて参観（</a:t>
            </a:r>
            <a:r>
              <a:rPr kumimoji="1" lang="en-US" altLang="ja-JP" sz="2400" dirty="0"/>
              <a:t>4</a:t>
            </a:r>
            <a:r>
              <a:rPr kumimoji="1" lang="ja-JP" altLang="en-US" sz="2400" dirty="0"/>
              <a:t>階）</a:t>
            </a:r>
            <a:endParaRPr kumimoji="1" lang="en-US" altLang="ja-JP" sz="2400" dirty="0"/>
          </a:p>
          <a:p>
            <a:r>
              <a:rPr kumimoji="1" lang="ja-JP" altLang="en-US" sz="2400" dirty="0"/>
              <a:t>・　６年生　理　科･･･</a:t>
            </a:r>
            <a:r>
              <a:rPr lang="ja-JP" altLang="en-US" sz="2400" dirty="0">
                <a:solidFill>
                  <a:srgbClr val="0070C0"/>
                </a:solidFill>
              </a:rPr>
              <a:t>理科室</a:t>
            </a:r>
            <a:r>
              <a:rPr kumimoji="1" lang="ja-JP" altLang="en-US" sz="2400" dirty="0"/>
              <a:t>にて参観（</a:t>
            </a:r>
            <a:r>
              <a:rPr kumimoji="1" lang="en-US" altLang="ja-JP" sz="2400" dirty="0"/>
              <a:t>4</a:t>
            </a:r>
            <a:r>
              <a:rPr kumimoji="1" lang="ja-JP" altLang="en-US" sz="2400" dirty="0"/>
              <a:t>階）</a:t>
            </a:r>
          </a:p>
        </p:txBody>
      </p:sp>
      <p:sp>
        <p:nvSpPr>
          <p:cNvPr id="12" name="テキスト ボックス 11"/>
          <p:cNvSpPr txBox="1"/>
          <p:nvPr/>
        </p:nvSpPr>
        <p:spPr>
          <a:xfrm>
            <a:off x="483577" y="5082552"/>
            <a:ext cx="7591278" cy="120032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txBody>
          <a:bodyPr wrap="square" rtlCol="0">
            <a:spAutoFit/>
          </a:bodyPr>
          <a:lstStyle/>
          <a:p>
            <a:r>
              <a:rPr kumimoji="1" lang="en-US" altLang="ja-JP" sz="2400" dirty="0"/>
              <a:t>【</a:t>
            </a:r>
            <a:r>
              <a:rPr kumimoji="1" lang="ja-JP" altLang="en-US" sz="2400" dirty="0"/>
              <a:t>研究協議・閉会行事に関して</a:t>
            </a:r>
            <a:r>
              <a:rPr kumimoji="1" lang="en-US" altLang="ja-JP" sz="2400" dirty="0"/>
              <a:t>】</a:t>
            </a:r>
          </a:p>
          <a:p>
            <a:r>
              <a:rPr kumimoji="1" lang="ja-JP" altLang="en-US" sz="2400" dirty="0"/>
              <a:t>・　全授業に関して</a:t>
            </a:r>
            <a:r>
              <a:rPr kumimoji="1" lang="ja-JP" altLang="en-US" sz="2400" dirty="0">
                <a:solidFill>
                  <a:srgbClr val="0070C0"/>
                </a:solidFill>
              </a:rPr>
              <a:t>体育館</a:t>
            </a:r>
            <a:r>
              <a:rPr kumimoji="1" lang="ja-JP" altLang="en-US" sz="2400" dirty="0"/>
              <a:t>にて実施</a:t>
            </a:r>
            <a:endParaRPr kumimoji="1" lang="en-US" altLang="ja-JP" sz="2400" dirty="0"/>
          </a:p>
          <a:p>
            <a:r>
              <a:rPr kumimoji="1" lang="ja-JP" altLang="en-US" sz="2400" dirty="0"/>
              <a:t>・　研修内容に関する質疑応答も同協議内で実施</a:t>
            </a:r>
            <a:endParaRPr kumimoji="1" lang="en-US" altLang="ja-JP" sz="2400" dirty="0"/>
          </a:p>
        </p:txBody>
      </p:sp>
    </p:spTree>
    <p:extLst>
      <p:ext uri="{BB962C8B-B14F-4D97-AF65-F5344CB8AC3E}">
        <p14:creationId xmlns:p14="http://schemas.microsoft.com/office/powerpoint/2010/main" val="39791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25241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2717995" y="610843"/>
            <a:ext cx="3978228"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ＨＰ特太ゴシック体" panose="020B0500000000000000" pitchFamily="50" charset="-128"/>
                <a:ea typeface="ＤＨＰ特太ゴシック体" panose="020B0500000000000000" pitchFamily="50" charset="-128"/>
              </a:rPr>
              <a:t>令和元年度の取組に関して</a:t>
            </a:r>
          </a:p>
        </p:txBody>
      </p:sp>
      <p:sp>
        <p:nvSpPr>
          <p:cNvPr id="5" name="テキスト ボックス 4"/>
          <p:cNvSpPr txBox="1"/>
          <p:nvPr/>
        </p:nvSpPr>
        <p:spPr>
          <a:xfrm>
            <a:off x="6696223" y="625944"/>
            <a:ext cx="2848830"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４</a:t>
            </a:r>
            <a:r>
              <a:rPr kumimoji="1" lang="en-US" altLang="ja-JP" sz="2400" dirty="0"/>
              <a:t>】</a:t>
            </a:r>
            <a:endParaRPr kumimoji="1" lang="ja-JP" altLang="en-US" sz="2400" dirty="0"/>
          </a:p>
        </p:txBody>
      </p:sp>
      <p:sp>
        <p:nvSpPr>
          <p:cNvPr id="6" name="テキスト ボックス 5"/>
          <p:cNvSpPr txBox="1"/>
          <p:nvPr/>
        </p:nvSpPr>
        <p:spPr>
          <a:xfrm>
            <a:off x="1129621" y="1252389"/>
            <a:ext cx="7000875" cy="132343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キーボー島アドベンチャーの</a:t>
            </a:r>
            <a:endParaRPr kumimoji="1" lang="en-US" altLang="ja-JP" sz="4000" dirty="0">
              <a:latin typeface="ＤＦ特太ゴシック体" panose="020B0509000000000000" pitchFamily="49" charset="-128"/>
              <a:ea typeface="ＤＦ特太ゴシック体" panose="020B0509000000000000" pitchFamily="49" charset="-128"/>
            </a:endParaRPr>
          </a:p>
          <a:p>
            <a:r>
              <a:rPr kumimoji="1" lang="ja-JP" altLang="en-US" sz="4000" dirty="0">
                <a:latin typeface="ＤＦ特太ゴシック体" panose="020B0509000000000000" pitchFamily="49" charset="-128"/>
                <a:ea typeface="ＤＦ特太ゴシック体" panose="020B0509000000000000" pitchFamily="49" charset="-128"/>
              </a:rPr>
              <a:t>活用の推進</a:t>
            </a:r>
          </a:p>
        </p:txBody>
      </p:sp>
      <p:sp>
        <p:nvSpPr>
          <p:cNvPr id="7" name="テキスト ボックス 6"/>
          <p:cNvSpPr txBox="1"/>
          <p:nvPr/>
        </p:nvSpPr>
        <p:spPr>
          <a:xfrm>
            <a:off x="1080084" y="2575828"/>
            <a:ext cx="8244890" cy="3970318"/>
          </a:xfrm>
          <a:prstGeom prst="rect">
            <a:avLst/>
          </a:prstGeom>
          <a:noFill/>
        </p:spPr>
        <p:txBody>
          <a:bodyPr wrap="square" rtlCol="0">
            <a:spAutoFit/>
          </a:bodyPr>
          <a:lstStyle/>
          <a:p>
            <a:r>
              <a:rPr kumimoji="1" lang="ja-JP" altLang="en-US" sz="2800" dirty="0">
                <a:latin typeface="ＤＨＰ特太ゴシック体" panose="020B0500000000000000" pitchFamily="50" charset="-128"/>
                <a:ea typeface="ＤＨＰ特太ゴシック体" panose="020B0500000000000000" pitchFamily="50" charset="-128"/>
              </a:rPr>
              <a:t>〇　個人用の</a:t>
            </a:r>
            <a:r>
              <a:rPr kumimoji="1" lang="en-US" altLang="ja-JP" sz="2800" dirty="0">
                <a:latin typeface="ＤＨＰ特太ゴシック体" panose="020B0500000000000000" pitchFamily="50" charset="-128"/>
                <a:ea typeface="ＤＨＰ特太ゴシック体" panose="020B0500000000000000" pitchFamily="50" charset="-128"/>
              </a:rPr>
              <a:t>ID</a:t>
            </a:r>
            <a:r>
              <a:rPr kumimoji="1" lang="ja-JP" altLang="en-US" sz="2800" dirty="0">
                <a:latin typeface="ＤＨＰ特太ゴシック体" panose="020B0500000000000000" pitchFamily="50" charset="-128"/>
                <a:ea typeface="ＤＨＰ特太ゴシック体" panose="020B0500000000000000" pitchFamily="50" charset="-128"/>
              </a:rPr>
              <a:t>パスワードの発行・配布</a:t>
            </a:r>
            <a:endParaRPr kumimoji="1" lang="en-US" altLang="ja-JP" sz="2800" dirty="0">
              <a:latin typeface="ＤＨＰ特太ゴシック体" panose="020B0500000000000000" pitchFamily="50" charset="-128"/>
              <a:ea typeface="ＤＨＰ特太ゴシック体" panose="020B0500000000000000" pitchFamily="50" charset="-128"/>
            </a:endParaRPr>
          </a:p>
          <a:p>
            <a:endParaRPr lang="en-US" altLang="ja-JP" sz="2800" dirty="0">
              <a:latin typeface="ＤＨＰ特太ゴシック体" panose="020B0500000000000000" pitchFamily="50" charset="-128"/>
              <a:ea typeface="ＤＨＰ特太ゴシック体" panose="020B0500000000000000" pitchFamily="50" charset="-128"/>
            </a:endParaRPr>
          </a:p>
          <a:p>
            <a:r>
              <a:rPr kumimoji="1" lang="ja-JP" altLang="en-US" sz="2800" dirty="0">
                <a:latin typeface="ＤＨＰ特太ゴシック体" panose="020B0500000000000000" pitchFamily="50" charset="-128"/>
                <a:ea typeface="ＤＨＰ特太ゴシック体" panose="020B0500000000000000" pitchFamily="50" charset="-128"/>
              </a:rPr>
              <a:t>〇　保護者宛の通知文の配布</a:t>
            </a:r>
            <a:endParaRPr kumimoji="1" lang="en-US" altLang="ja-JP" sz="2800" dirty="0">
              <a:latin typeface="ＤＨＰ特太ゴシック体" panose="020B0500000000000000" pitchFamily="50" charset="-128"/>
              <a:ea typeface="ＤＨＰ特太ゴシック体" panose="020B0500000000000000" pitchFamily="50" charset="-128"/>
            </a:endParaRPr>
          </a:p>
          <a:p>
            <a:endParaRPr lang="en-US" altLang="ja-JP" sz="2800" dirty="0">
              <a:latin typeface="ＤＨＰ特太ゴシック体" panose="020B0500000000000000" pitchFamily="50" charset="-128"/>
              <a:ea typeface="ＤＨＰ特太ゴシック体" panose="020B0500000000000000" pitchFamily="50" charset="-128"/>
            </a:endParaRPr>
          </a:p>
          <a:p>
            <a:r>
              <a:rPr kumimoji="1" lang="ja-JP" altLang="en-US" sz="2800" dirty="0">
                <a:latin typeface="ＤＨＰ特太ゴシック体" panose="020B0500000000000000" pitchFamily="50" charset="-128"/>
                <a:ea typeface="ＤＨＰ特太ゴシック体" panose="020B0500000000000000" pitchFamily="50" charset="-128"/>
              </a:rPr>
              <a:t>〇　活用状況の確認</a:t>
            </a:r>
            <a:endParaRPr kumimoji="1" lang="en-US" altLang="ja-JP" sz="2800" dirty="0">
              <a:latin typeface="ＤＨＰ特太ゴシック体" panose="020B0500000000000000" pitchFamily="50" charset="-128"/>
              <a:ea typeface="ＤＨＰ特太ゴシック体" panose="020B0500000000000000" pitchFamily="50" charset="-128"/>
            </a:endParaRPr>
          </a:p>
          <a:p>
            <a:endParaRPr lang="en-US" altLang="ja-JP" sz="2800" dirty="0">
              <a:latin typeface="ＤＨＰ特太ゴシック体" panose="020B0500000000000000" pitchFamily="50" charset="-128"/>
              <a:ea typeface="ＤＨＰ特太ゴシック体" panose="020B0500000000000000" pitchFamily="50" charset="-128"/>
            </a:endParaRPr>
          </a:p>
          <a:p>
            <a:r>
              <a:rPr lang="ja-JP" altLang="en-US" sz="2800" dirty="0">
                <a:latin typeface="ＤＨＰ特太ゴシック体" panose="020B0500000000000000" pitchFamily="50" charset="-128"/>
                <a:ea typeface="ＤＨＰ特太ゴシック体" panose="020B0500000000000000" pitchFamily="50" charset="-128"/>
              </a:rPr>
              <a:t>▲　個人差がある</a:t>
            </a:r>
            <a:endParaRPr lang="en-US" altLang="ja-JP" sz="2800" dirty="0">
              <a:latin typeface="ＤＨＰ特太ゴシック体" panose="020B0500000000000000" pitchFamily="50" charset="-128"/>
              <a:ea typeface="ＤＨＰ特太ゴシック体" panose="020B0500000000000000" pitchFamily="50" charset="-128"/>
            </a:endParaRPr>
          </a:p>
          <a:p>
            <a:endParaRPr lang="en-US" altLang="ja-JP" sz="2800" dirty="0">
              <a:latin typeface="ＤＨＰ特太ゴシック体" panose="020B0500000000000000" pitchFamily="50" charset="-128"/>
              <a:ea typeface="ＤＨＰ特太ゴシック体" panose="020B0500000000000000" pitchFamily="50" charset="-128"/>
            </a:endParaRPr>
          </a:p>
          <a:p>
            <a:r>
              <a:rPr lang="ja-JP" altLang="en-US" sz="2800" dirty="0">
                <a:latin typeface="ＤＨＰ特太ゴシック体" panose="020B0500000000000000" pitchFamily="50" charset="-128"/>
                <a:ea typeface="ＤＨＰ特太ゴシック体" panose="020B0500000000000000" pitchFamily="50" charset="-128"/>
              </a:rPr>
              <a:t>▲</a:t>
            </a:r>
            <a:r>
              <a:rPr lang="ja-JP" altLang="ja-JP" sz="2800" dirty="0">
                <a:latin typeface="ＤＨＰ特太ゴシック体" panose="020B0500000000000000" pitchFamily="50" charset="-128"/>
                <a:ea typeface="ＤＨＰ特太ゴシック体" panose="020B0500000000000000" pitchFamily="50" charset="-128"/>
              </a:rPr>
              <a:t>　定期的に声</a:t>
            </a:r>
            <a:r>
              <a:rPr lang="ja-JP" altLang="en-US" sz="2800" dirty="0">
                <a:latin typeface="ＤＨＰ特太ゴシック体" panose="020B0500000000000000" pitchFamily="50" charset="-128"/>
                <a:ea typeface="ＤＨＰ特太ゴシック体" panose="020B0500000000000000" pitchFamily="50" charset="-128"/>
              </a:rPr>
              <a:t>かけ</a:t>
            </a:r>
            <a:r>
              <a:rPr lang="ja-JP" altLang="ja-JP" sz="2800" dirty="0">
                <a:latin typeface="ＤＨＰ特太ゴシック体" panose="020B0500000000000000" pitchFamily="50" charset="-128"/>
                <a:ea typeface="ＤＨＰ特太ゴシック体" panose="020B0500000000000000" pitchFamily="50" charset="-128"/>
              </a:rPr>
              <a:t>を行わないと意欲が下がる</a:t>
            </a:r>
            <a:endParaRPr lang="en-US" altLang="ja-JP" sz="2800" dirty="0">
              <a:latin typeface="ＤＨＰ特太ゴシック体" panose="020B0500000000000000" pitchFamily="50" charset="-128"/>
              <a:ea typeface="ＤＨＰ特太ゴシック体" panose="020B0500000000000000" pitchFamily="50" charset="-128"/>
            </a:endParaRPr>
          </a:p>
        </p:txBody>
      </p:sp>
      <p:pic>
        <p:nvPicPr>
          <p:cNvPr id="9" name="図 8">
            <a:extLst>
              <a:ext uri="{FF2B5EF4-FFF2-40B4-BE49-F238E27FC236}">
                <a16:creationId xmlns:a16="http://schemas.microsoft.com/office/drawing/2014/main" id="{B04981E1-0D00-432D-BE3C-E42C44330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864" y="3358919"/>
            <a:ext cx="4478671" cy="2404135"/>
          </a:xfrm>
          <a:prstGeom prst="rect">
            <a:avLst/>
          </a:prstGeom>
        </p:spPr>
      </p:pic>
    </p:spTree>
    <p:extLst>
      <p:ext uri="{BB962C8B-B14F-4D97-AF65-F5344CB8AC3E}">
        <p14:creationId xmlns:p14="http://schemas.microsoft.com/office/powerpoint/2010/main" val="103344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25241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2867025" y="606884"/>
            <a:ext cx="4083449"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ＨＰ特太ゴシック体" panose="020B0500000000000000" pitchFamily="50" charset="-128"/>
                <a:ea typeface="ＤＨＰ特太ゴシック体" panose="020B0500000000000000" pitchFamily="50" charset="-128"/>
              </a:rPr>
              <a:t>令和元年度の取組に関して</a:t>
            </a:r>
          </a:p>
        </p:txBody>
      </p:sp>
      <p:sp>
        <p:nvSpPr>
          <p:cNvPr id="5" name="テキスト ボックス 4"/>
          <p:cNvSpPr txBox="1"/>
          <p:nvPr/>
        </p:nvSpPr>
        <p:spPr>
          <a:xfrm>
            <a:off x="6632054" y="606883"/>
            <a:ext cx="2826570"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４</a:t>
            </a:r>
            <a:r>
              <a:rPr kumimoji="1" lang="en-US" altLang="ja-JP" sz="2400" dirty="0"/>
              <a:t>】</a:t>
            </a:r>
            <a:endParaRPr kumimoji="1" lang="ja-JP" altLang="en-US" sz="2400" dirty="0"/>
          </a:p>
        </p:txBody>
      </p:sp>
      <p:sp>
        <p:nvSpPr>
          <p:cNvPr id="6" name="テキスト ボックス 5"/>
          <p:cNvSpPr txBox="1"/>
          <p:nvPr/>
        </p:nvSpPr>
        <p:spPr>
          <a:xfrm>
            <a:off x="342900" y="1332606"/>
            <a:ext cx="11094134"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en-US" sz="4000" dirty="0">
                <a:latin typeface="ＤＦ特太ゴシック体" panose="020B0509000000000000" pitchFamily="49" charset="-128"/>
                <a:ea typeface="ＤＦ特太ゴシック体" panose="020B0509000000000000" pitchFamily="49" charset="-128"/>
              </a:rPr>
              <a:t>ロイロノートがインストールされた</a:t>
            </a:r>
            <a:r>
              <a:rPr lang="en-US" altLang="ja-JP" sz="4000" dirty="0">
                <a:latin typeface="ＤＦ特太ゴシック体" panose="020B0509000000000000" pitchFamily="49" charset="-128"/>
                <a:ea typeface="ＤＦ特太ゴシック体" panose="020B0509000000000000" pitchFamily="49" charset="-128"/>
              </a:rPr>
              <a:t>iPad</a:t>
            </a:r>
            <a:r>
              <a:rPr lang="ja-JP" altLang="en-US" sz="4000" dirty="0">
                <a:latin typeface="ＤＦ特太ゴシック体" panose="020B0509000000000000" pitchFamily="49" charset="-128"/>
                <a:ea typeface="ＤＦ特太ゴシック体" panose="020B0509000000000000" pitchFamily="49" charset="-128"/>
              </a:rPr>
              <a:t>の活用</a:t>
            </a:r>
            <a:endParaRPr kumimoji="1" lang="ja-JP" altLang="en-US" sz="4000" dirty="0">
              <a:latin typeface="ＤＦ特太ゴシック体" panose="020B0509000000000000" pitchFamily="49" charset="-128"/>
              <a:ea typeface="ＤＦ特太ゴシック体" panose="020B0509000000000000" pitchFamily="49" charset="-128"/>
            </a:endParaRPr>
          </a:p>
        </p:txBody>
      </p:sp>
      <p:sp>
        <p:nvSpPr>
          <p:cNvPr id="7" name="テキスト ボックス 6"/>
          <p:cNvSpPr txBox="1"/>
          <p:nvPr/>
        </p:nvSpPr>
        <p:spPr>
          <a:xfrm>
            <a:off x="382904" y="2277545"/>
            <a:ext cx="6249150" cy="3897605"/>
          </a:xfrm>
          <a:prstGeom prst="rect">
            <a:avLst/>
          </a:prstGeom>
          <a:noFill/>
        </p:spPr>
        <p:txBody>
          <a:bodyPr wrap="square" rtlCol="0">
            <a:spAutoFit/>
          </a:bodyPr>
          <a:lstStyle/>
          <a:p>
            <a:pPr>
              <a:lnSpc>
                <a:spcPts val="2900"/>
              </a:lnSpc>
            </a:pPr>
            <a:r>
              <a:rPr kumimoji="1" lang="ja-JP" altLang="en-US" sz="2800" dirty="0">
                <a:latin typeface="ＤＨＰ特太ゴシック体" panose="020B0500000000000000" pitchFamily="50" charset="-128"/>
                <a:ea typeface="ＤＨＰ特太ゴシック体" panose="020B0500000000000000" pitchFamily="50" charset="-128"/>
              </a:rPr>
              <a:t>〇　ロイロ社より本年度まで借りて</a:t>
            </a:r>
            <a:r>
              <a:rPr kumimoji="1" lang="ja-JP" altLang="en-US" sz="2800" dirty="0" err="1">
                <a:latin typeface="ＤＨＰ特太ゴシック体" panose="020B0500000000000000" pitchFamily="50" charset="-128"/>
                <a:ea typeface="ＤＨＰ特太ゴシック体" panose="020B0500000000000000" pitchFamily="50" charset="-128"/>
              </a:rPr>
              <a:t>い</a:t>
            </a:r>
            <a:endParaRPr kumimoji="1" lang="en-US" altLang="ja-JP" sz="2800" dirty="0">
              <a:latin typeface="ＤＨＰ特太ゴシック体" panose="020B0500000000000000" pitchFamily="50" charset="-128"/>
              <a:ea typeface="ＤＨＰ特太ゴシック体" panose="020B0500000000000000" pitchFamily="50" charset="-128"/>
            </a:endParaRPr>
          </a:p>
          <a:p>
            <a:pPr>
              <a:lnSpc>
                <a:spcPts val="2900"/>
              </a:lnSpc>
            </a:pPr>
            <a:r>
              <a:rPr lang="en-US" altLang="ja-JP" sz="2800" dirty="0">
                <a:latin typeface="ＤＨＰ特太ゴシック体" panose="020B0500000000000000" pitchFamily="50" charset="-128"/>
                <a:ea typeface="ＤＨＰ特太ゴシック体" panose="020B0500000000000000" pitchFamily="50" charset="-128"/>
              </a:rPr>
              <a:t>   </a:t>
            </a:r>
            <a:r>
              <a:rPr kumimoji="1" lang="ja-JP" altLang="en-US" sz="2800" dirty="0">
                <a:latin typeface="ＤＨＰ特太ゴシック体" panose="020B0500000000000000" pitchFamily="50" charset="-128"/>
                <a:ea typeface="ＤＨＰ特太ゴシック体" panose="020B0500000000000000" pitchFamily="50" charset="-128"/>
              </a:rPr>
              <a:t>るロイロノート</a:t>
            </a:r>
            <a:r>
              <a:rPr lang="ja-JP" altLang="en-US" sz="2800" dirty="0">
                <a:latin typeface="ＤＨＰ特太ゴシック体" panose="020B0500000000000000" pitchFamily="50" charset="-128"/>
                <a:ea typeface="ＤＨＰ特太ゴシック体" panose="020B0500000000000000" pitchFamily="50" charset="-128"/>
              </a:rPr>
              <a:t>がインス トールされ</a:t>
            </a:r>
            <a:endParaRPr lang="en-US" altLang="ja-JP" sz="2800" dirty="0">
              <a:latin typeface="ＤＨＰ特太ゴシック体" panose="020B0500000000000000" pitchFamily="50" charset="-128"/>
              <a:ea typeface="ＤＨＰ特太ゴシック体" panose="020B0500000000000000" pitchFamily="50" charset="-128"/>
            </a:endParaRPr>
          </a:p>
          <a:p>
            <a:pPr>
              <a:lnSpc>
                <a:spcPts val="2900"/>
              </a:lnSpc>
            </a:pPr>
            <a:r>
              <a:rPr lang="en-US" altLang="ja-JP" sz="2800" dirty="0">
                <a:latin typeface="ＤＨＰ特太ゴシック体" panose="020B0500000000000000" pitchFamily="50" charset="-128"/>
                <a:ea typeface="ＤＨＰ特太ゴシック体" panose="020B0500000000000000" pitchFamily="50" charset="-128"/>
              </a:rPr>
              <a:t>   </a:t>
            </a:r>
            <a:r>
              <a:rPr lang="ja-JP" altLang="en-US" sz="2800" dirty="0">
                <a:latin typeface="ＤＨＰ特太ゴシック体" panose="020B0500000000000000" pitchFamily="50" charset="-128"/>
                <a:ea typeface="ＤＨＰ特太ゴシック体" panose="020B0500000000000000" pitchFamily="50" charset="-128"/>
              </a:rPr>
              <a:t>た</a:t>
            </a:r>
            <a:r>
              <a:rPr kumimoji="1" lang="en-US" altLang="ja-JP" sz="2800" dirty="0" err="1">
                <a:latin typeface="ＤＨＰ特太ゴシック体" panose="020B0500000000000000" pitchFamily="50" charset="-128"/>
                <a:ea typeface="ＤＨＰ特太ゴシック体" panose="020B0500000000000000" pitchFamily="50" charset="-128"/>
              </a:rPr>
              <a:t>ipad</a:t>
            </a:r>
            <a:r>
              <a:rPr kumimoji="1" lang="ja-JP" altLang="en-US" sz="2800" dirty="0">
                <a:latin typeface="ＤＨＰ特太ゴシック体" panose="020B0500000000000000" pitchFamily="50" charset="-128"/>
                <a:ea typeface="ＤＨＰ特太ゴシック体" panose="020B0500000000000000" pitchFamily="50" charset="-128"/>
              </a:rPr>
              <a:t>の活用の推進</a:t>
            </a:r>
            <a:endParaRPr lang="en-US" altLang="ja-JP" sz="2800" dirty="0">
              <a:latin typeface="ＤＨＰ特太ゴシック体" panose="020B0500000000000000" pitchFamily="50" charset="-128"/>
              <a:ea typeface="ＤＨＰ特太ゴシック体" panose="020B0500000000000000" pitchFamily="50" charset="-128"/>
            </a:endParaRPr>
          </a:p>
          <a:p>
            <a:pPr>
              <a:lnSpc>
                <a:spcPts val="2600"/>
              </a:lnSpc>
            </a:pPr>
            <a:endParaRPr kumimoji="1" lang="en-US" altLang="ja-JP" sz="2800" dirty="0">
              <a:latin typeface="ＤＨＰ特太ゴシック体" panose="020B0500000000000000" pitchFamily="50" charset="-128"/>
              <a:ea typeface="ＤＨＰ特太ゴシック体" panose="020B0500000000000000" pitchFamily="50" charset="-128"/>
            </a:endParaRPr>
          </a:p>
          <a:p>
            <a:pPr>
              <a:lnSpc>
                <a:spcPts val="2600"/>
              </a:lnSpc>
            </a:pPr>
            <a:r>
              <a:rPr kumimoji="1" lang="ja-JP" altLang="en-US" sz="2800" dirty="0">
                <a:latin typeface="ＤＨＰ特太ゴシック体" panose="020B0500000000000000" pitchFamily="50" charset="-128"/>
                <a:ea typeface="ＤＨＰ特太ゴシック体" panose="020B0500000000000000" pitchFamily="50" charset="-128"/>
              </a:rPr>
              <a:t>〇　番号の割り振り</a:t>
            </a:r>
            <a:r>
              <a:rPr lang="en-US" altLang="ja-JP" sz="2800" dirty="0">
                <a:latin typeface="ＤＨＰ特太ゴシック体" panose="020B0500000000000000" pitchFamily="50" charset="-128"/>
                <a:ea typeface="ＤＨＰ特太ゴシック体" panose="020B0500000000000000" pitchFamily="50" charset="-128"/>
              </a:rPr>
              <a:t> </a:t>
            </a:r>
          </a:p>
          <a:p>
            <a:pPr>
              <a:lnSpc>
                <a:spcPts val="2600"/>
              </a:lnSpc>
            </a:pPr>
            <a:endParaRPr kumimoji="1" lang="en-US" altLang="ja-JP" sz="2800" dirty="0">
              <a:latin typeface="ＤＨＰ特太ゴシック体" panose="020B0500000000000000" pitchFamily="50" charset="-128"/>
              <a:ea typeface="ＤＨＰ特太ゴシック体" panose="020B0500000000000000" pitchFamily="50" charset="-128"/>
            </a:endParaRPr>
          </a:p>
          <a:p>
            <a:pPr>
              <a:lnSpc>
                <a:spcPts val="2600"/>
              </a:lnSpc>
            </a:pPr>
            <a:r>
              <a:rPr kumimoji="1" lang="ja-JP" altLang="en-US" sz="2800" dirty="0">
                <a:latin typeface="ＤＨＰ特太ゴシック体" panose="020B0500000000000000" pitchFamily="50" charset="-128"/>
                <a:ea typeface="ＤＨＰ特太ゴシック体" panose="020B0500000000000000" pitchFamily="50" charset="-128"/>
              </a:rPr>
              <a:t>〇　活用シートの作成</a:t>
            </a:r>
            <a:endParaRPr kumimoji="1" lang="en-US" altLang="ja-JP" sz="2800" dirty="0">
              <a:latin typeface="ＤＨＰ特太ゴシック体" panose="020B0500000000000000" pitchFamily="50" charset="-128"/>
              <a:ea typeface="ＤＨＰ特太ゴシック体" panose="020B0500000000000000" pitchFamily="50" charset="-128"/>
            </a:endParaRPr>
          </a:p>
          <a:p>
            <a:pPr>
              <a:lnSpc>
                <a:spcPts val="2600"/>
              </a:lnSpc>
            </a:pPr>
            <a:endParaRPr lang="en-US" altLang="ja-JP" sz="2800" dirty="0">
              <a:latin typeface="ＤＨＰ特太ゴシック体" panose="020B0500000000000000" pitchFamily="50" charset="-128"/>
              <a:ea typeface="ＤＨＰ特太ゴシック体" panose="020B0500000000000000" pitchFamily="50" charset="-128"/>
            </a:endParaRPr>
          </a:p>
          <a:p>
            <a:pPr>
              <a:lnSpc>
                <a:spcPts val="2600"/>
              </a:lnSpc>
            </a:pPr>
            <a:r>
              <a:rPr lang="ja-JP" altLang="en-US" sz="2800" dirty="0">
                <a:latin typeface="ＤＨＰ特太ゴシック体" panose="020B0500000000000000" pitchFamily="50" charset="-128"/>
                <a:ea typeface="ＤＨＰ特太ゴシック体" panose="020B0500000000000000" pitchFamily="50" charset="-128"/>
              </a:rPr>
              <a:t>〇　どこでも使用可</a:t>
            </a:r>
            <a:endParaRPr lang="en-US" altLang="ja-JP" sz="2800" dirty="0">
              <a:latin typeface="ＤＨＰ特太ゴシック体" panose="020B0500000000000000" pitchFamily="50" charset="-128"/>
              <a:ea typeface="ＤＨＰ特太ゴシック体" panose="020B0500000000000000" pitchFamily="50" charset="-128"/>
            </a:endParaRPr>
          </a:p>
          <a:p>
            <a:pPr>
              <a:lnSpc>
                <a:spcPts val="2600"/>
              </a:lnSpc>
            </a:pPr>
            <a:endParaRPr lang="en-US" altLang="ja-JP" sz="2800" dirty="0">
              <a:latin typeface="ＤＨＰ特太ゴシック体" panose="020B0500000000000000" pitchFamily="50" charset="-128"/>
              <a:ea typeface="ＤＨＰ特太ゴシック体" panose="020B0500000000000000" pitchFamily="50" charset="-128"/>
            </a:endParaRPr>
          </a:p>
          <a:p>
            <a:pPr>
              <a:lnSpc>
                <a:spcPts val="2600"/>
              </a:lnSpc>
            </a:pPr>
            <a:r>
              <a:rPr lang="ja-JP" altLang="en-US" sz="2800" dirty="0">
                <a:latin typeface="ＤＨＰ特太ゴシック体" panose="020B0500000000000000" pitchFamily="50" charset="-128"/>
                <a:ea typeface="ＤＨＰ特太ゴシック体" panose="020B0500000000000000" pitchFamily="50" charset="-128"/>
              </a:rPr>
              <a:t>▲　学校の回線と共有ができない</a:t>
            </a:r>
            <a:endParaRPr lang="en-US" altLang="ja-JP" sz="2800" dirty="0">
              <a:latin typeface="ＤＨＰ特太ゴシック体" panose="020B0500000000000000" pitchFamily="50" charset="-128"/>
              <a:ea typeface="ＤＨＰ特太ゴシック体" panose="020B0500000000000000" pitchFamily="50" charset="-128"/>
            </a:endParaRPr>
          </a:p>
        </p:txBody>
      </p:sp>
      <p:pic>
        <p:nvPicPr>
          <p:cNvPr id="9" name="図 8">
            <a:extLst>
              <a:ext uri="{FF2B5EF4-FFF2-40B4-BE49-F238E27FC236}">
                <a16:creationId xmlns:a16="http://schemas.microsoft.com/office/drawing/2014/main" id="{64FB1DE3-6B59-47FC-A6CF-CE2C1D342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66911" y="2637775"/>
            <a:ext cx="3792906" cy="2598341"/>
          </a:xfrm>
          <a:prstGeom prst="rect">
            <a:avLst/>
          </a:prstGeom>
        </p:spPr>
      </p:pic>
      <p:pic>
        <p:nvPicPr>
          <p:cNvPr id="11" name="図 10">
            <a:extLst>
              <a:ext uri="{FF2B5EF4-FFF2-40B4-BE49-F238E27FC236}">
                <a16:creationId xmlns:a16="http://schemas.microsoft.com/office/drawing/2014/main" id="{630AE16E-FD63-4DAD-BBD9-9EB252CC4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516709" y="3758427"/>
            <a:ext cx="3466151" cy="2374498"/>
          </a:xfrm>
          <a:prstGeom prst="rect">
            <a:avLst/>
          </a:prstGeom>
        </p:spPr>
      </p:pic>
    </p:spTree>
    <p:extLst>
      <p:ext uri="{BB962C8B-B14F-4D97-AF65-F5344CB8AC3E}">
        <p14:creationId xmlns:p14="http://schemas.microsoft.com/office/powerpoint/2010/main" val="134646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0" y="584775"/>
            <a:ext cx="2414367"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2674364" y="596772"/>
            <a:ext cx="3875576"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ＨＰ特太ゴシック体" panose="020B0500000000000000" pitchFamily="50" charset="-128"/>
                <a:ea typeface="ＤＨＰ特太ゴシック体" panose="020B0500000000000000" pitchFamily="50" charset="-128"/>
              </a:rPr>
              <a:t>令和元年度の取組に関して</a:t>
            </a:r>
          </a:p>
        </p:txBody>
      </p:sp>
      <p:sp>
        <p:nvSpPr>
          <p:cNvPr id="5" name="テキスト ボックス 4"/>
          <p:cNvSpPr txBox="1"/>
          <p:nvPr/>
        </p:nvSpPr>
        <p:spPr>
          <a:xfrm>
            <a:off x="6467036" y="600132"/>
            <a:ext cx="2857939"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４</a:t>
            </a:r>
            <a:r>
              <a:rPr kumimoji="1" lang="en-US" altLang="ja-JP" sz="2400" dirty="0"/>
              <a:t>】</a:t>
            </a:r>
            <a:endParaRPr kumimoji="1" lang="ja-JP" altLang="en-US" sz="2400" dirty="0"/>
          </a:p>
        </p:txBody>
      </p:sp>
      <p:sp>
        <p:nvSpPr>
          <p:cNvPr id="6" name="テキスト ボックス 5"/>
          <p:cNvSpPr txBox="1"/>
          <p:nvPr/>
        </p:nvSpPr>
        <p:spPr>
          <a:xfrm>
            <a:off x="1300163" y="1459474"/>
            <a:ext cx="7469605" cy="132343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en-US" sz="4000" dirty="0">
                <a:latin typeface="ＤＦ特太ゴシック体" panose="020B0509000000000000" pitchFamily="49" charset="-128"/>
                <a:ea typeface="ＤＦ特太ゴシック体" panose="020B0509000000000000" pitchFamily="49" charset="-128"/>
              </a:rPr>
              <a:t>各学年における「タブレット</a:t>
            </a:r>
            <a:r>
              <a:rPr lang="en-US" altLang="ja-JP" sz="4000" dirty="0">
                <a:latin typeface="ＤＦ特太ゴシック体" panose="020B0509000000000000" pitchFamily="49" charset="-128"/>
                <a:ea typeface="ＤＦ特太ゴシック体" panose="020B0509000000000000" pitchFamily="49" charset="-128"/>
              </a:rPr>
              <a:t>PC</a:t>
            </a:r>
            <a:r>
              <a:rPr lang="ja-JP" altLang="en-US" sz="4000" dirty="0">
                <a:latin typeface="ＤＦ特太ゴシック体" panose="020B0509000000000000" pitchFamily="49" charset="-128"/>
                <a:ea typeface="ＤＦ特太ゴシック体" panose="020B0509000000000000" pitchFamily="49" charset="-128"/>
              </a:rPr>
              <a:t>活用単元」の作成・とりまとめ</a:t>
            </a:r>
            <a:endParaRPr kumimoji="1" lang="ja-JP" altLang="en-US" sz="4000" dirty="0">
              <a:latin typeface="ＤＦ特太ゴシック体" panose="020B0509000000000000" pitchFamily="49" charset="-128"/>
              <a:ea typeface="ＤＦ特太ゴシック体" panose="020B0509000000000000" pitchFamily="49" charset="-128"/>
            </a:endParaRPr>
          </a:p>
        </p:txBody>
      </p:sp>
      <p:sp>
        <p:nvSpPr>
          <p:cNvPr id="7" name="テキスト ボックス 6"/>
          <p:cNvSpPr txBox="1"/>
          <p:nvPr/>
        </p:nvSpPr>
        <p:spPr>
          <a:xfrm>
            <a:off x="1300163" y="2856905"/>
            <a:ext cx="8244890" cy="3416320"/>
          </a:xfrm>
          <a:prstGeom prst="rect">
            <a:avLst/>
          </a:prstGeom>
          <a:noFill/>
        </p:spPr>
        <p:txBody>
          <a:bodyPr wrap="square" rtlCol="0">
            <a:spAutoFit/>
          </a:bodyPr>
          <a:lstStyle/>
          <a:p>
            <a:r>
              <a:rPr kumimoji="1" lang="ja-JP" altLang="en-US" sz="3200" dirty="0">
                <a:latin typeface="ＤＦ特太ゴシック体" panose="020B0509000000000000" pitchFamily="49" charset="-128"/>
                <a:ea typeface="ＤＦ特太ゴシック体" panose="020B0509000000000000" pitchFamily="49" charset="-128"/>
              </a:rPr>
              <a:t>〇　各学年毎にタブレット活用単元の作成</a:t>
            </a:r>
            <a:endParaRPr kumimoji="1" lang="en-US" altLang="ja-JP" sz="3200" dirty="0">
              <a:latin typeface="ＤＦ特太ゴシック体" panose="020B0509000000000000" pitchFamily="49" charset="-128"/>
              <a:ea typeface="ＤＦ特太ゴシック体" panose="020B0509000000000000" pitchFamily="49" charset="-128"/>
            </a:endParaRPr>
          </a:p>
          <a:p>
            <a:endParaRPr kumimoji="1" lang="en-US" altLang="ja-JP" sz="3200" dirty="0">
              <a:latin typeface="ＤＦ特太ゴシック体" panose="020B0509000000000000" pitchFamily="49" charset="-128"/>
              <a:ea typeface="ＤＦ特太ゴシック体" panose="020B0509000000000000" pitchFamily="49" charset="-128"/>
            </a:endParaRPr>
          </a:p>
          <a:p>
            <a:r>
              <a:rPr kumimoji="1" lang="ja-JP" altLang="en-US" sz="3200" dirty="0">
                <a:latin typeface="ＤＦ特太ゴシック体" panose="020B0509000000000000" pitchFamily="49" charset="-128"/>
                <a:ea typeface="ＤＦ特太ゴシック体" panose="020B0509000000000000" pitchFamily="49" charset="-128"/>
              </a:rPr>
              <a:t>〇　取りまとめ</a:t>
            </a:r>
            <a:endParaRPr kumimoji="1" lang="en-US" altLang="ja-JP" sz="3200" dirty="0">
              <a:latin typeface="ＤＦ特太ゴシック体" panose="020B0509000000000000" pitchFamily="49" charset="-128"/>
              <a:ea typeface="ＤＦ特太ゴシック体" panose="020B0509000000000000" pitchFamily="49" charset="-128"/>
            </a:endParaRPr>
          </a:p>
          <a:p>
            <a:endParaRPr lang="en-US" altLang="ja-JP" sz="3200" dirty="0">
              <a:latin typeface="ＤＦ特太ゴシック体" panose="020B0509000000000000" pitchFamily="49" charset="-128"/>
              <a:ea typeface="ＤＦ特太ゴシック体" panose="020B0509000000000000" pitchFamily="49" charset="-128"/>
            </a:endParaRPr>
          </a:p>
          <a:p>
            <a:r>
              <a:rPr kumimoji="1" lang="ja-JP" altLang="en-US" sz="3200" dirty="0">
                <a:latin typeface="ＤＦ特太ゴシック体" panose="020B0509000000000000" pitchFamily="49" charset="-128"/>
                <a:ea typeface="ＤＦ特太ゴシック体" panose="020B0509000000000000" pitchFamily="49" charset="-128"/>
              </a:rPr>
              <a:t>▲　ロイロノート</a:t>
            </a:r>
            <a:r>
              <a:rPr lang="ja-JP" altLang="en-US" sz="3200" dirty="0">
                <a:latin typeface="ＤＦ特太ゴシック体" panose="020B0509000000000000" pitchFamily="49" charset="-128"/>
                <a:ea typeface="ＤＦ特太ゴシック体" panose="020B0509000000000000" pitchFamily="49" charset="-128"/>
              </a:rPr>
              <a:t>にかたよって</a:t>
            </a:r>
            <a:r>
              <a:rPr lang="ja-JP" altLang="en-US" sz="3200" dirty="0" err="1">
                <a:latin typeface="ＤＦ特太ゴシック体" panose="020B0509000000000000" pitchFamily="49" charset="-128"/>
                <a:ea typeface="ＤＦ特太ゴシック体" panose="020B0509000000000000" pitchFamily="49" charset="-128"/>
              </a:rPr>
              <a:t>しまったた</a:t>
            </a:r>
            <a:r>
              <a:rPr lang="ja-JP" altLang="en-US" sz="3200" dirty="0">
                <a:latin typeface="ＤＦ特太ゴシック体" panose="020B0509000000000000" pitchFamily="49" charset="-128"/>
                <a:ea typeface="ＤＦ特太ゴシック体" panose="020B0509000000000000" pitchFamily="49" charset="-128"/>
              </a:rPr>
              <a:t>　　</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en-US" sz="3200" dirty="0">
                <a:latin typeface="ＤＦ特太ゴシック体" panose="020B0509000000000000" pitchFamily="49" charset="-128"/>
                <a:ea typeface="ＤＦ特太ゴシック体" panose="020B0509000000000000" pitchFamily="49" charset="-128"/>
              </a:rPr>
              <a:t>　め，いろいろな機器も使っていきたい。</a:t>
            </a:r>
            <a:endParaRPr kumimoji="1" lang="en-US" altLang="ja-JP" sz="3200" dirty="0">
              <a:latin typeface="ＤＦ特太ゴシック体" panose="020B0509000000000000" pitchFamily="49" charset="-128"/>
              <a:ea typeface="ＤＦ特太ゴシック体" panose="020B0509000000000000" pitchFamily="49" charset="-128"/>
            </a:endParaRPr>
          </a:p>
          <a:p>
            <a:endParaRPr lang="en-US" altLang="ja-JP" sz="2400" dirty="0"/>
          </a:p>
        </p:txBody>
      </p:sp>
    </p:spTree>
    <p:extLst>
      <p:ext uri="{BB962C8B-B14F-4D97-AF65-F5344CB8AC3E}">
        <p14:creationId xmlns:p14="http://schemas.microsoft.com/office/powerpoint/2010/main" val="343020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9518552"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2723856"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3053130" y="623893"/>
            <a:ext cx="3938513"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ＨＰ特太ゴシック体" panose="020B0500000000000000" pitchFamily="50" charset="-128"/>
                <a:ea typeface="ＤＨＰ特太ゴシック体" panose="020B0500000000000000" pitchFamily="50" charset="-128"/>
              </a:rPr>
              <a:t>令和元年度の取組に関して</a:t>
            </a:r>
          </a:p>
        </p:txBody>
      </p:sp>
      <p:sp>
        <p:nvSpPr>
          <p:cNvPr id="5" name="テキスト ボックス 4"/>
          <p:cNvSpPr txBox="1"/>
          <p:nvPr/>
        </p:nvSpPr>
        <p:spPr>
          <a:xfrm>
            <a:off x="6991643" y="620846"/>
            <a:ext cx="2869809"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４</a:t>
            </a:r>
            <a:r>
              <a:rPr kumimoji="1" lang="en-US" altLang="ja-JP" sz="2400" dirty="0"/>
              <a:t>】</a:t>
            </a:r>
            <a:endParaRPr kumimoji="1" lang="ja-JP" altLang="en-US" sz="2400" dirty="0"/>
          </a:p>
        </p:txBody>
      </p:sp>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430" y="1182844"/>
            <a:ext cx="3747837" cy="5719784"/>
          </a:xfrm>
          <a:prstGeom prst="rect">
            <a:avLst/>
          </a:prstGeom>
        </p:spPr>
      </p:pic>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267" y="1182844"/>
            <a:ext cx="3575087" cy="5535511"/>
          </a:xfrm>
          <a:prstGeom prst="rect">
            <a:avLst/>
          </a:prstGeom>
        </p:spPr>
      </p:pic>
      <p:sp>
        <p:nvSpPr>
          <p:cNvPr id="6" name="テキスト ボックス 5">
            <a:extLst>
              <a:ext uri="{FF2B5EF4-FFF2-40B4-BE49-F238E27FC236}">
                <a16:creationId xmlns:a16="http://schemas.microsoft.com/office/drawing/2014/main" id="{EEAFCE70-8C6E-4A4C-95D9-BB5406963D5B}"/>
              </a:ext>
            </a:extLst>
          </p:cNvPr>
          <p:cNvSpPr txBox="1"/>
          <p:nvPr/>
        </p:nvSpPr>
        <p:spPr>
          <a:xfrm>
            <a:off x="199343" y="2504049"/>
            <a:ext cx="3798278" cy="2585323"/>
          </a:xfrm>
          <a:prstGeom prst="rect">
            <a:avLst/>
          </a:prstGeom>
          <a:noFill/>
        </p:spPr>
        <p:txBody>
          <a:bodyPr wrap="square" rtlCol="0">
            <a:spAutoFit/>
          </a:bodyPr>
          <a:lstStyle/>
          <a:p>
            <a:r>
              <a:rPr kumimoji="1" lang="ja-JP" altLang="en-US" sz="5400" dirty="0">
                <a:latin typeface="ＤＦ特太ゴシック体" panose="020B0509000000000000" pitchFamily="49" charset="-128"/>
                <a:ea typeface="ＤＦ特太ゴシック体" panose="020B0509000000000000" pitchFamily="49" charset="-128"/>
              </a:rPr>
              <a:t>タブレット</a:t>
            </a:r>
            <a:r>
              <a:rPr kumimoji="1" lang="en-US" altLang="ja-JP" sz="5400" dirty="0">
                <a:latin typeface="ＤＦ特太ゴシック体" panose="020B0509000000000000" pitchFamily="49" charset="-128"/>
                <a:ea typeface="ＤＦ特太ゴシック体" panose="020B0509000000000000" pitchFamily="49" charset="-128"/>
              </a:rPr>
              <a:t>PC</a:t>
            </a:r>
            <a:r>
              <a:rPr kumimoji="1" lang="ja-JP" altLang="en-US" sz="5400" dirty="0">
                <a:latin typeface="ＤＦ特太ゴシック体" panose="020B0509000000000000" pitchFamily="49" charset="-128"/>
                <a:ea typeface="ＤＦ特太ゴシック体" panose="020B0509000000000000" pitchFamily="49" charset="-128"/>
              </a:rPr>
              <a:t>活用単元</a:t>
            </a:r>
            <a:endParaRPr kumimoji="1" lang="en-US" altLang="ja-JP" sz="5400" dirty="0">
              <a:latin typeface="ＤＦ特太ゴシック体" panose="020B0509000000000000" pitchFamily="49" charset="-128"/>
              <a:ea typeface="ＤＦ特太ゴシック体" panose="020B0509000000000000" pitchFamily="49" charset="-128"/>
            </a:endParaRPr>
          </a:p>
          <a:p>
            <a:r>
              <a:rPr kumimoji="1" lang="ja-JP" altLang="en-US" sz="5400" dirty="0">
                <a:latin typeface="ＤＦ特太ゴシック体" panose="020B0509000000000000" pitchFamily="49" charset="-128"/>
                <a:ea typeface="ＤＦ特太ゴシック体" panose="020B0509000000000000" pitchFamily="49" charset="-128"/>
              </a:rPr>
              <a:t>シート</a:t>
            </a:r>
          </a:p>
        </p:txBody>
      </p:sp>
    </p:spTree>
    <p:extLst>
      <p:ext uri="{BB962C8B-B14F-4D97-AF65-F5344CB8AC3E}">
        <p14:creationId xmlns:p14="http://schemas.microsoft.com/office/powerpoint/2010/main" val="3775535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授業研究班</a:t>
            </a:r>
          </a:p>
        </p:txBody>
      </p:sp>
      <p:sp>
        <p:nvSpPr>
          <p:cNvPr id="4" name="テキスト ボックス 3"/>
          <p:cNvSpPr txBox="1"/>
          <p:nvPr/>
        </p:nvSpPr>
        <p:spPr>
          <a:xfrm>
            <a:off x="2257425" y="609331"/>
            <a:ext cx="411113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ＨＰ特太ゴシック体" panose="020B0500000000000000" pitchFamily="50" charset="-128"/>
                <a:ea typeface="ＤＨＰ特太ゴシック体" panose="020B0500000000000000" pitchFamily="50" charset="-128"/>
              </a:rPr>
              <a:t>令和元年度の取組について</a:t>
            </a:r>
          </a:p>
        </p:txBody>
      </p:sp>
      <p:sp>
        <p:nvSpPr>
          <p:cNvPr id="5" name="テキスト ボックス 4"/>
          <p:cNvSpPr txBox="1"/>
          <p:nvPr/>
        </p:nvSpPr>
        <p:spPr>
          <a:xfrm>
            <a:off x="6368562" y="609331"/>
            <a:ext cx="295641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４</a:t>
            </a:r>
            <a:r>
              <a:rPr kumimoji="1" lang="en-US" altLang="ja-JP" sz="2400" dirty="0"/>
              <a:t>】</a:t>
            </a:r>
            <a:endParaRPr kumimoji="1" lang="ja-JP" altLang="en-US" sz="2400" dirty="0"/>
          </a:p>
        </p:txBody>
      </p:sp>
      <p:sp>
        <p:nvSpPr>
          <p:cNvPr id="7" name="テキスト ボックス 6"/>
          <p:cNvSpPr txBox="1"/>
          <p:nvPr/>
        </p:nvSpPr>
        <p:spPr>
          <a:xfrm>
            <a:off x="1099134" y="1310532"/>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２回の研究授業の実施</a:t>
            </a:r>
          </a:p>
        </p:txBody>
      </p:sp>
      <p:sp>
        <p:nvSpPr>
          <p:cNvPr id="11" name="正方形/長方形 10"/>
          <p:cNvSpPr/>
          <p:nvPr/>
        </p:nvSpPr>
        <p:spPr>
          <a:xfrm>
            <a:off x="1099134" y="2144010"/>
            <a:ext cx="5724644" cy="954107"/>
          </a:xfrm>
          <a:prstGeom prst="rect">
            <a:avLst/>
          </a:prstGeom>
        </p:spPr>
        <p:txBody>
          <a:bodyPr wrap="none">
            <a:spAutoFit/>
          </a:bodyPr>
          <a:lstStyle/>
          <a:p>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a:t>
            </a:r>
            <a:r>
              <a:rPr lang="ja-JP"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第</a:t>
            </a:r>
            <a:r>
              <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1</a:t>
            </a:r>
            <a:r>
              <a:rPr lang="ja-JP"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回目の研究授業の実施</a:t>
            </a:r>
            <a:endPar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ja-JP" altLang="en-US" sz="2400" dirty="0">
              <a:latin typeface="ＤＦ平成明朝体W7" panose="02020709000000000000" pitchFamily="17" charset="-128"/>
              <a:ea typeface="ＤＦ平成明朝体W7" panose="02020709000000000000" pitchFamily="17"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152553732"/>
              </p:ext>
            </p:extLst>
          </p:nvPr>
        </p:nvGraphicFramePr>
        <p:xfrm>
          <a:off x="1099132" y="2856470"/>
          <a:ext cx="9993732" cy="3149092"/>
        </p:xfrm>
        <a:graphic>
          <a:graphicData uri="http://schemas.openxmlformats.org/drawingml/2006/table">
            <a:tbl>
              <a:tblPr firstRow="1" firstCol="1" bandRow="1">
                <a:tableStyleId>{5C22544A-7EE6-4342-B048-85BDC9FD1C3A}</a:tableStyleId>
              </a:tblPr>
              <a:tblGrid>
                <a:gridCol w="1461559">
                  <a:extLst>
                    <a:ext uri="{9D8B030D-6E8A-4147-A177-3AD203B41FA5}">
                      <a16:colId xmlns:a16="http://schemas.microsoft.com/office/drawing/2014/main" val="20000"/>
                    </a:ext>
                  </a:extLst>
                </a:gridCol>
                <a:gridCol w="1461559">
                  <a:extLst>
                    <a:ext uri="{9D8B030D-6E8A-4147-A177-3AD203B41FA5}">
                      <a16:colId xmlns:a16="http://schemas.microsoft.com/office/drawing/2014/main" val="20001"/>
                    </a:ext>
                  </a:extLst>
                </a:gridCol>
                <a:gridCol w="4725709">
                  <a:extLst>
                    <a:ext uri="{9D8B030D-6E8A-4147-A177-3AD203B41FA5}">
                      <a16:colId xmlns:a16="http://schemas.microsoft.com/office/drawing/2014/main" val="20002"/>
                    </a:ext>
                  </a:extLst>
                </a:gridCol>
                <a:gridCol w="2344905">
                  <a:extLst>
                    <a:ext uri="{9D8B030D-6E8A-4147-A177-3AD203B41FA5}">
                      <a16:colId xmlns:a16="http://schemas.microsoft.com/office/drawing/2014/main" val="20003"/>
                    </a:ext>
                  </a:extLst>
                </a:gridCol>
              </a:tblGrid>
              <a:tr h="1100173">
                <a:tc>
                  <a:txBody>
                    <a:bodyPr/>
                    <a:lstStyle/>
                    <a:p>
                      <a:pPr algn="ctr">
                        <a:lnSpc>
                          <a:spcPct val="150000"/>
                        </a:lnSpc>
                        <a:spcAft>
                          <a:spcPts val="0"/>
                        </a:spcAft>
                      </a:pPr>
                      <a:endParaRPr lang="en-US" altLang="ja-JP" sz="3600" kern="100" dirty="0">
                        <a:effectLst/>
                        <a:latin typeface="ＤＨＰ特太ゴシック体" panose="020B0500000000000000" pitchFamily="50" charset="-128"/>
                        <a:ea typeface="ＤＨＰ特太ゴシック体" panose="020B0500000000000000" pitchFamily="50" charset="-128"/>
                      </a:endParaRPr>
                    </a:p>
                    <a:p>
                      <a:pPr algn="ctr">
                        <a:lnSpc>
                          <a:spcPct val="150000"/>
                        </a:lnSpc>
                        <a:spcAft>
                          <a:spcPts val="0"/>
                        </a:spcAft>
                      </a:pPr>
                      <a:endPar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rPr>
                        <a:t>教科</a:t>
                      </a:r>
                      <a:endPar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rPr>
                        <a:t>単元等</a:t>
                      </a:r>
                      <a:endPar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rPr>
                        <a:t>使用</a:t>
                      </a:r>
                      <a:r>
                        <a:rPr lang="en-US" sz="3600" kern="100" dirty="0">
                          <a:solidFill>
                            <a:schemeClr val="tx1"/>
                          </a:solidFill>
                          <a:effectLst/>
                          <a:latin typeface="ＤＨＰ特太ゴシック体" panose="020B0500000000000000" pitchFamily="50" charset="-128"/>
                          <a:ea typeface="ＤＨＰ特太ゴシック体" panose="020B0500000000000000" pitchFamily="50" charset="-128"/>
                        </a:rPr>
                        <a:t>ICT</a:t>
                      </a:r>
                      <a:r>
                        <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rPr>
                        <a:t>機器</a:t>
                      </a:r>
                      <a:endPar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4747">
                <a:tc>
                  <a:txBody>
                    <a:bodyPr/>
                    <a:lstStyle/>
                    <a:p>
                      <a:pPr algn="ctr">
                        <a:lnSpc>
                          <a:spcPct val="150000"/>
                        </a:lnSpc>
                        <a:spcAft>
                          <a:spcPts val="0"/>
                        </a:spcAft>
                      </a:pPr>
                      <a:r>
                        <a:rPr lang="en-US" sz="3600" kern="100" dirty="0">
                          <a:solidFill>
                            <a:schemeClr val="tx1"/>
                          </a:solidFill>
                          <a:effectLst/>
                          <a:latin typeface="ＤＨＰ特太ゴシック体" panose="020B0500000000000000" pitchFamily="50" charset="-128"/>
                          <a:ea typeface="ＤＨＰ特太ゴシック体" panose="020B0500000000000000" pitchFamily="50" charset="-128"/>
                        </a:rPr>
                        <a:t>3</a:t>
                      </a:r>
                      <a:r>
                        <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rPr>
                        <a:t>年</a:t>
                      </a:r>
                      <a:endParaRPr lang="ja-JP" sz="36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600" kern="100" dirty="0">
                          <a:effectLst/>
                          <a:latin typeface="ＤＨＰ特太ゴシック体" panose="020B0500000000000000" pitchFamily="50" charset="-128"/>
                          <a:ea typeface="ＤＨＰ特太ゴシック体" panose="020B0500000000000000" pitchFamily="50" charset="-128"/>
                        </a:rPr>
                        <a:t>算数</a:t>
                      </a:r>
                      <a:endParaRPr lang="ja-JP" sz="3600" kern="100" dirty="0">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600" kern="100" dirty="0">
                          <a:effectLst/>
                          <a:latin typeface="ＤＨＰ特太ゴシック体" panose="020B0500000000000000" pitchFamily="50" charset="-128"/>
                          <a:ea typeface="ＤＨＰ特太ゴシック体" panose="020B0500000000000000" pitchFamily="50" charset="-128"/>
                        </a:rPr>
                        <a:t>「円（</a:t>
                      </a:r>
                      <a:r>
                        <a:rPr lang="en-US" sz="3600" kern="100" dirty="0">
                          <a:effectLst/>
                          <a:latin typeface="ＤＨＰ特太ゴシック体" panose="020B0500000000000000" pitchFamily="50" charset="-128"/>
                          <a:ea typeface="ＤＨＰ特太ゴシック体" panose="020B0500000000000000" pitchFamily="50" charset="-128"/>
                        </a:rPr>
                        <a:t>3</a:t>
                      </a:r>
                      <a:r>
                        <a:rPr lang="ja-JP" sz="3600" kern="100" dirty="0">
                          <a:effectLst/>
                          <a:latin typeface="ＤＨＰ特太ゴシック体" panose="020B0500000000000000" pitchFamily="50" charset="-128"/>
                          <a:ea typeface="ＤＨＰ特太ゴシック体" panose="020B0500000000000000" pitchFamily="50" charset="-128"/>
                        </a:rPr>
                        <a:t>年生　下）」</a:t>
                      </a:r>
                      <a:endParaRPr lang="ja-JP" sz="3600" kern="100" dirty="0">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600" kern="100" dirty="0">
                          <a:effectLst/>
                          <a:latin typeface="ＤＨＰ特太ゴシック体" panose="020B0500000000000000" pitchFamily="50" charset="-128"/>
                          <a:ea typeface="ＤＨＰ特太ゴシック体" panose="020B0500000000000000" pitchFamily="50" charset="-128"/>
                        </a:rPr>
                        <a:t>タブレット端末</a:t>
                      </a:r>
                      <a:endParaRPr lang="ja-JP" sz="3600" kern="100" dirty="0">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156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授業研究班</a:t>
            </a:r>
          </a:p>
        </p:txBody>
      </p:sp>
      <p:sp>
        <p:nvSpPr>
          <p:cNvPr id="4" name="テキスト ボックス 3"/>
          <p:cNvSpPr txBox="1"/>
          <p:nvPr/>
        </p:nvSpPr>
        <p:spPr>
          <a:xfrm>
            <a:off x="2257425" y="609331"/>
            <a:ext cx="425591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令和元年度の取組について</a:t>
            </a:r>
          </a:p>
        </p:txBody>
      </p:sp>
      <p:sp>
        <p:nvSpPr>
          <p:cNvPr id="5" name="テキスト ボックス 4"/>
          <p:cNvSpPr txBox="1"/>
          <p:nvPr/>
        </p:nvSpPr>
        <p:spPr>
          <a:xfrm>
            <a:off x="6513342" y="598389"/>
            <a:ext cx="281163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４</a:t>
            </a:r>
            <a:r>
              <a:rPr kumimoji="1" lang="en-US" altLang="ja-JP" sz="2400" dirty="0"/>
              <a:t>】</a:t>
            </a:r>
            <a:endParaRPr kumimoji="1" lang="ja-JP" altLang="en-US" sz="2400" dirty="0"/>
          </a:p>
        </p:txBody>
      </p:sp>
      <p:sp>
        <p:nvSpPr>
          <p:cNvPr id="7" name="テキスト ボックス 6"/>
          <p:cNvSpPr txBox="1"/>
          <p:nvPr/>
        </p:nvSpPr>
        <p:spPr>
          <a:xfrm>
            <a:off x="1099134" y="1310532"/>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１回目の研究授業に関して</a:t>
            </a:r>
          </a:p>
        </p:txBody>
      </p:sp>
      <p:sp>
        <p:nvSpPr>
          <p:cNvPr id="11" name="正方形/長方形 10"/>
          <p:cNvSpPr/>
          <p:nvPr/>
        </p:nvSpPr>
        <p:spPr>
          <a:xfrm>
            <a:off x="1099134" y="2057709"/>
            <a:ext cx="10443885" cy="2431435"/>
          </a:xfrm>
          <a:prstGeom prst="rect">
            <a:avLst/>
          </a:prstGeom>
        </p:spPr>
        <p:txBody>
          <a:bodyPr wrap="none">
            <a:spAutoFit/>
          </a:bodyPr>
          <a:lstStyle/>
          <a:p>
            <a:r>
              <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活用方法</a:t>
            </a:r>
            <a:r>
              <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授業冒頭での「前時の活動のふりかえり動画」活用</a:t>
            </a:r>
          </a:p>
          <a:p>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問題に対する「ヒント動画」の活用</a:t>
            </a:r>
          </a:p>
          <a:p>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問題に対する「答えカード・動画」の活用</a:t>
            </a:r>
            <a:endPar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p:txBody>
      </p:sp>
      <p:pic>
        <p:nvPicPr>
          <p:cNvPr id="4099" name="Picture 3" descr="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804" y="4192611"/>
            <a:ext cx="4753354" cy="237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54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7" name="テキスト ボックス 6"/>
          <p:cNvSpPr txBox="1"/>
          <p:nvPr/>
        </p:nvSpPr>
        <p:spPr>
          <a:xfrm>
            <a:off x="342900" y="1136511"/>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平成明朝体W7" panose="02020709000000000000" pitchFamily="17" charset="-128"/>
                <a:ea typeface="ＤＦ平成明朝体W7" panose="02020709000000000000" pitchFamily="17" charset="-128"/>
              </a:rPr>
              <a:t>１回目の研究授業に関して</a:t>
            </a:r>
          </a:p>
        </p:txBody>
      </p:sp>
      <p:sp>
        <p:nvSpPr>
          <p:cNvPr id="11" name="正方形/長方形 10"/>
          <p:cNvSpPr/>
          <p:nvPr/>
        </p:nvSpPr>
        <p:spPr>
          <a:xfrm>
            <a:off x="342900" y="1841096"/>
            <a:ext cx="10015824" cy="5201424"/>
          </a:xfrm>
          <a:prstGeom prst="rect">
            <a:avLst/>
          </a:prstGeom>
        </p:spPr>
        <p:txBody>
          <a:bodyPr wrap="square">
            <a:spAutoFit/>
          </a:bodyPr>
          <a:lstStyle/>
          <a:p>
            <a:r>
              <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成果と課題</a:t>
            </a:r>
            <a:r>
              <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〇･･･成果　▲･･･課題</a:t>
            </a: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a:t>
            </a:r>
            <a:r>
              <a:rPr lang="ja-JP" altLang="en-US" sz="2200" dirty="0">
                <a:latin typeface="ＤＦ特太ゴシック体" panose="020B0509000000000000" pitchFamily="49" charset="-128"/>
                <a:ea typeface="ＤＦ特太ゴシック体" panose="020B0509000000000000" pitchFamily="49" charset="-128"/>
                <a:cs typeface="Times New Roman (本文のフォント - コンプレ"/>
              </a:rPr>
              <a:t>自分のペースで進められる</a:t>
            </a: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ロイロノートをヒントや手立てとして使用</a:t>
            </a: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前時のふりかえり動画</a:t>
            </a:r>
            <a:r>
              <a:rPr lang="ja-JP" altLang="en-US" sz="2200" dirty="0">
                <a:latin typeface="ＤＦ特太ゴシック体" panose="020B0509000000000000" pitchFamily="49" charset="-128"/>
                <a:ea typeface="ＤＦ特太ゴシック体" panose="020B0509000000000000" pitchFamily="49" charset="-128"/>
                <a:cs typeface="Times New Roman (本文のフォント - コンプレ"/>
              </a:rPr>
              <a:t>が効果的</a:t>
            </a:r>
            <a:endParaRPr lang="en-US" altLang="ja-JP" sz="22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これまで</a:t>
            </a:r>
            <a:r>
              <a:rPr lang="ja-JP" altLang="en-US" sz="2200" dirty="0">
                <a:latin typeface="ＤＦ特太ゴシック体" panose="020B0509000000000000" pitchFamily="49" charset="-128"/>
                <a:ea typeface="ＤＦ特太ゴシック体" panose="020B0509000000000000" pitchFamily="49" charset="-128"/>
                <a:cs typeface="Times New Roman (本文のフォント - コンプレ"/>
              </a:rPr>
              <a:t>の</a:t>
            </a: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授業と</a:t>
            </a:r>
            <a:r>
              <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ICT</a:t>
            </a: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の融合が必要</a:t>
            </a: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a:t>
            </a:r>
            <a:r>
              <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ICT</a:t>
            </a: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機器・ソフトを使う場面の精選</a:t>
            </a: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a:t>
            </a:r>
            <a:r>
              <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ICT</a:t>
            </a: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機器の課題解決（フリーズなど）</a:t>
            </a:r>
          </a:p>
          <a:p>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友達との意見の交流も必要</a:t>
            </a: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p:txBody>
      </p:sp>
      <p:pic>
        <p:nvPicPr>
          <p:cNvPr id="8" name="図 7">
            <a:extLst>
              <a:ext uri="{FF2B5EF4-FFF2-40B4-BE49-F238E27FC236}">
                <a16:creationId xmlns:a16="http://schemas.microsoft.com/office/drawing/2014/main" id="{ECFE8C97-6B36-4032-B34B-9327E06A3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505" y="1454666"/>
            <a:ext cx="3632387" cy="2756042"/>
          </a:xfrm>
          <a:prstGeom prst="rect">
            <a:avLst/>
          </a:prstGeom>
        </p:spPr>
      </p:pic>
      <p:pic>
        <p:nvPicPr>
          <p:cNvPr id="10" name="図 9">
            <a:extLst>
              <a:ext uri="{FF2B5EF4-FFF2-40B4-BE49-F238E27FC236}">
                <a16:creationId xmlns:a16="http://schemas.microsoft.com/office/drawing/2014/main" id="{A19CA92D-1D3F-4BAD-9271-E4C0C0CF3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504" y="4672908"/>
            <a:ext cx="3632388" cy="2092224"/>
          </a:xfrm>
          <a:prstGeom prst="rect">
            <a:avLst/>
          </a:prstGeom>
        </p:spPr>
      </p:pic>
      <p:sp>
        <p:nvSpPr>
          <p:cNvPr id="12" name="テキスト ボックス 11">
            <a:extLst>
              <a:ext uri="{FF2B5EF4-FFF2-40B4-BE49-F238E27FC236}">
                <a16:creationId xmlns:a16="http://schemas.microsoft.com/office/drawing/2014/main" id="{7B446B7D-BEC7-4577-894E-D86D387AE591}"/>
              </a:ext>
            </a:extLst>
          </p:cNvPr>
          <p:cNvSpPr txBox="1"/>
          <p:nvPr/>
        </p:nvSpPr>
        <p:spPr>
          <a:xfrm>
            <a:off x="342901" y="584775"/>
            <a:ext cx="19145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授業研究班</a:t>
            </a:r>
          </a:p>
        </p:txBody>
      </p:sp>
      <p:sp>
        <p:nvSpPr>
          <p:cNvPr id="13" name="テキスト ボックス 12">
            <a:extLst>
              <a:ext uri="{FF2B5EF4-FFF2-40B4-BE49-F238E27FC236}">
                <a16:creationId xmlns:a16="http://schemas.microsoft.com/office/drawing/2014/main" id="{7D65709D-183A-47E5-B3EE-B6FC3394BCD2}"/>
              </a:ext>
            </a:extLst>
          </p:cNvPr>
          <p:cNvSpPr txBox="1"/>
          <p:nvPr/>
        </p:nvSpPr>
        <p:spPr>
          <a:xfrm>
            <a:off x="2257425" y="609331"/>
            <a:ext cx="425591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令和元年度の取組について</a:t>
            </a:r>
          </a:p>
        </p:txBody>
      </p:sp>
      <p:sp>
        <p:nvSpPr>
          <p:cNvPr id="14" name="テキスト ボックス 13">
            <a:extLst>
              <a:ext uri="{FF2B5EF4-FFF2-40B4-BE49-F238E27FC236}">
                <a16:creationId xmlns:a16="http://schemas.microsoft.com/office/drawing/2014/main" id="{AECE29A9-4C9F-4200-A271-DC9E0A20E862}"/>
              </a:ext>
            </a:extLst>
          </p:cNvPr>
          <p:cNvSpPr txBox="1"/>
          <p:nvPr/>
        </p:nvSpPr>
        <p:spPr>
          <a:xfrm>
            <a:off x="6513342" y="598389"/>
            <a:ext cx="281163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４</a:t>
            </a:r>
            <a:r>
              <a:rPr kumimoji="1" lang="en-US" altLang="ja-JP" sz="2400" dirty="0"/>
              <a:t>】</a:t>
            </a:r>
            <a:endParaRPr kumimoji="1" lang="ja-JP" altLang="en-US" sz="2400" dirty="0"/>
          </a:p>
        </p:txBody>
      </p:sp>
    </p:spTree>
    <p:extLst>
      <p:ext uri="{BB962C8B-B14F-4D97-AF65-F5344CB8AC3E}">
        <p14:creationId xmlns:p14="http://schemas.microsoft.com/office/powerpoint/2010/main" val="1420432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7" name="テキスト ボックス 6"/>
          <p:cNvSpPr txBox="1"/>
          <p:nvPr/>
        </p:nvSpPr>
        <p:spPr>
          <a:xfrm>
            <a:off x="875752" y="1299398"/>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平成明朝体W7" panose="02020709000000000000" pitchFamily="17" charset="-128"/>
                <a:ea typeface="ＤＦ平成明朝体W7" panose="02020709000000000000" pitchFamily="17" charset="-128"/>
              </a:rPr>
              <a:t>２回の研究授業の実施</a:t>
            </a:r>
          </a:p>
        </p:txBody>
      </p:sp>
      <p:sp>
        <p:nvSpPr>
          <p:cNvPr id="11" name="正方形/長方形 10"/>
          <p:cNvSpPr/>
          <p:nvPr/>
        </p:nvSpPr>
        <p:spPr>
          <a:xfrm>
            <a:off x="875752" y="2018418"/>
            <a:ext cx="5929828" cy="954107"/>
          </a:xfrm>
          <a:prstGeom prst="rect">
            <a:avLst/>
          </a:prstGeom>
        </p:spPr>
        <p:txBody>
          <a:bodyPr wrap="none">
            <a:spAutoFit/>
          </a:bodyPr>
          <a:lstStyle/>
          <a:p>
            <a:r>
              <a:rPr lang="ja-JP" altLang="en-US" sz="3200" dirty="0">
                <a:effectLst/>
                <a:latin typeface="ＤＦ平成明朝体W7" panose="02020709000000000000" pitchFamily="17" charset="-128"/>
                <a:ea typeface="ＤＦ平成明朝体W7" panose="02020709000000000000" pitchFamily="17" charset="-128"/>
                <a:cs typeface="Times New Roman (本文のフォント - コンプレ"/>
              </a:rPr>
              <a:t>〇　</a:t>
            </a:r>
            <a:r>
              <a:rPr lang="ja-JP" altLang="ja-JP" sz="3200" dirty="0">
                <a:effectLst/>
                <a:latin typeface="ＤＦ平成明朝体W7" panose="02020709000000000000" pitchFamily="17" charset="-128"/>
                <a:ea typeface="ＤＦ平成明朝体W7" panose="02020709000000000000" pitchFamily="17" charset="-128"/>
                <a:cs typeface="Times New Roman (本文のフォント - コンプレ"/>
              </a:rPr>
              <a:t>第</a:t>
            </a:r>
            <a:r>
              <a:rPr lang="ja-JP" altLang="en-US" sz="3200" dirty="0">
                <a:effectLst/>
                <a:latin typeface="ＤＦ平成明朝体W7" panose="02020709000000000000" pitchFamily="17" charset="-128"/>
                <a:ea typeface="ＤＦ平成明朝体W7" panose="02020709000000000000" pitchFamily="17" charset="-128"/>
                <a:cs typeface="Times New Roman (本文のフォント - コンプレ"/>
              </a:rPr>
              <a:t>２</a:t>
            </a:r>
            <a:r>
              <a:rPr lang="ja-JP" altLang="ja-JP" sz="3200" dirty="0">
                <a:effectLst/>
                <a:latin typeface="ＤＦ平成明朝体W7" panose="02020709000000000000" pitchFamily="17" charset="-128"/>
                <a:ea typeface="ＤＦ平成明朝体W7" panose="02020709000000000000" pitchFamily="17" charset="-128"/>
                <a:cs typeface="Times New Roman (本文のフォント - コンプレ"/>
              </a:rPr>
              <a:t>回目の研究授業の実施</a:t>
            </a:r>
            <a:endParaRPr lang="en-US" altLang="ja-JP" sz="3200" dirty="0">
              <a:effectLst/>
              <a:latin typeface="ＤＦ平成明朝体W7" panose="02020709000000000000" pitchFamily="17" charset="-128"/>
              <a:ea typeface="ＤＦ平成明朝体W7" panose="02020709000000000000" pitchFamily="17" charset="-128"/>
              <a:cs typeface="Times New Roman (本文のフォント - コンプレ"/>
            </a:endParaRPr>
          </a:p>
          <a:p>
            <a:endParaRPr lang="ja-JP" altLang="en-US" sz="2400" dirty="0">
              <a:latin typeface="ＤＦ平成明朝体W7" panose="02020709000000000000" pitchFamily="17" charset="-128"/>
              <a:ea typeface="ＤＦ平成明朝体W7" panose="02020709000000000000" pitchFamily="17"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145972848"/>
              </p:ext>
            </p:extLst>
          </p:nvPr>
        </p:nvGraphicFramePr>
        <p:xfrm>
          <a:off x="875752" y="2883516"/>
          <a:ext cx="10898906" cy="2480080"/>
        </p:xfrm>
        <a:graphic>
          <a:graphicData uri="http://schemas.openxmlformats.org/drawingml/2006/table">
            <a:tbl>
              <a:tblPr firstRow="1" firstCol="1" bandRow="1">
                <a:tableStyleId>{5C22544A-7EE6-4342-B048-85BDC9FD1C3A}</a:tableStyleId>
              </a:tblPr>
              <a:tblGrid>
                <a:gridCol w="1192199">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5158832">
                  <a:extLst>
                    <a:ext uri="{9D8B030D-6E8A-4147-A177-3AD203B41FA5}">
                      <a16:colId xmlns:a16="http://schemas.microsoft.com/office/drawing/2014/main" val="20002"/>
                    </a:ext>
                  </a:extLst>
                </a:gridCol>
                <a:gridCol w="3267715">
                  <a:extLst>
                    <a:ext uri="{9D8B030D-6E8A-4147-A177-3AD203B41FA5}">
                      <a16:colId xmlns:a16="http://schemas.microsoft.com/office/drawing/2014/main" val="20003"/>
                    </a:ext>
                  </a:extLst>
                </a:gridCol>
              </a:tblGrid>
              <a:tr h="1080413">
                <a:tc>
                  <a:txBody>
                    <a:bodyPr/>
                    <a:lstStyle/>
                    <a:p>
                      <a:pPr algn="ctr">
                        <a:lnSpc>
                          <a:spcPct val="150000"/>
                        </a:lnSpc>
                        <a:spcAft>
                          <a:spcPts val="0"/>
                        </a:spcAft>
                      </a:pPr>
                      <a:endParaRPr lang="ja-JP" sz="3200" kern="100" dirty="0">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rPr>
                        <a:t>教科</a:t>
                      </a:r>
                      <a:endPar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rPr>
                        <a:t>単元等</a:t>
                      </a:r>
                      <a:endPar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200" kern="100">
                          <a:solidFill>
                            <a:schemeClr val="tx1"/>
                          </a:solidFill>
                          <a:effectLst/>
                          <a:latin typeface="ＤＨＰ特太ゴシック体" panose="020B0500000000000000" pitchFamily="50" charset="-128"/>
                          <a:ea typeface="ＤＨＰ特太ゴシック体" panose="020B0500000000000000" pitchFamily="50" charset="-128"/>
                        </a:rPr>
                        <a:t>使用</a:t>
                      </a:r>
                      <a:r>
                        <a:rPr lang="en-US" sz="3200" kern="100">
                          <a:solidFill>
                            <a:schemeClr val="tx1"/>
                          </a:solidFill>
                          <a:effectLst/>
                          <a:latin typeface="ＤＨＰ特太ゴシック体" panose="020B0500000000000000" pitchFamily="50" charset="-128"/>
                          <a:ea typeface="ＤＨＰ特太ゴシック体" panose="020B0500000000000000" pitchFamily="50" charset="-128"/>
                        </a:rPr>
                        <a:t>ICT</a:t>
                      </a:r>
                      <a:r>
                        <a:rPr lang="ja-JP" sz="3200" kern="100">
                          <a:solidFill>
                            <a:schemeClr val="tx1"/>
                          </a:solidFill>
                          <a:effectLst/>
                          <a:latin typeface="ＤＨＰ特太ゴシック体" panose="020B0500000000000000" pitchFamily="50" charset="-128"/>
                          <a:ea typeface="ＤＨＰ特太ゴシック体" panose="020B0500000000000000" pitchFamily="50" charset="-128"/>
                        </a:rPr>
                        <a:t>機器</a:t>
                      </a:r>
                      <a:endParaRPr lang="ja-JP" sz="3200" kern="10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06391">
                <a:tc>
                  <a:txBody>
                    <a:bodyPr/>
                    <a:lstStyle/>
                    <a:p>
                      <a:pPr algn="ctr">
                        <a:lnSpc>
                          <a:spcPct val="150000"/>
                        </a:lnSpc>
                        <a:spcAft>
                          <a:spcPts val="0"/>
                        </a:spcAft>
                      </a:pPr>
                      <a:r>
                        <a:rPr lang="en-US" sz="3200" kern="100" dirty="0">
                          <a:solidFill>
                            <a:schemeClr val="tx1"/>
                          </a:solidFill>
                          <a:effectLst/>
                          <a:latin typeface="ＤＨＰ特太ゴシック体" panose="020B0500000000000000" pitchFamily="50" charset="-128"/>
                          <a:ea typeface="ＤＨＰ特太ゴシック体" panose="020B0500000000000000" pitchFamily="50" charset="-128"/>
                        </a:rPr>
                        <a:t>3</a:t>
                      </a:r>
                      <a:r>
                        <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rPr>
                        <a:t>年</a:t>
                      </a:r>
                      <a:endPar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rPr>
                        <a:t>算数</a:t>
                      </a:r>
                      <a:endPar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rPr>
                        <a:t>「三角形（</a:t>
                      </a:r>
                      <a:r>
                        <a:rPr lang="en-US" sz="3200" kern="100" dirty="0">
                          <a:solidFill>
                            <a:schemeClr val="tx1"/>
                          </a:solidFill>
                          <a:effectLst/>
                          <a:latin typeface="ＤＨＰ特太ゴシック体" panose="020B0500000000000000" pitchFamily="50" charset="-128"/>
                          <a:ea typeface="ＤＨＰ特太ゴシック体" panose="020B0500000000000000" pitchFamily="50" charset="-128"/>
                        </a:rPr>
                        <a:t>3</a:t>
                      </a:r>
                      <a:r>
                        <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rPr>
                        <a:t>年生　下）」</a:t>
                      </a:r>
                      <a:endPar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rPr>
                        <a:t>タブレット端末</a:t>
                      </a:r>
                      <a:endParaRPr lang="en-US" altLang="ja-JP" sz="3200" kern="100" dirty="0">
                        <a:solidFill>
                          <a:schemeClr val="tx1"/>
                        </a:solidFill>
                        <a:effectLst/>
                        <a:latin typeface="ＤＨＰ特太ゴシック体" panose="020B0500000000000000" pitchFamily="50" charset="-128"/>
                        <a:ea typeface="ＤＨＰ特太ゴシック体" panose="020B0500000000000000" pitchFamily="50" charset="-128"/>
                      </a:endParaRPr>
                    </a:p>
                    <a:p>
                      <a:pPr algn="ctr">
                        <a:lnSpc>
                          <a:spcPct val="150000"/>
                        </a:lnSpc>
                        <a:spcAft>
                          <a:spcPts val="0"/>
                        </a:spcAft>
                      </a:pPr>
                      <a:r>
                        <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rPr>
                        <a:t>書画カメラ</a:t>
                      </a:r>
                      <a:endParaRPr lang="ja-JP" sz="3200" kern="100" dirty="0">
                        <a:solidFill>
                          <a:schemeClr val="tx1"/>
                        </a:solidFill>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0D2D31F8-DAF9-45CC-B636-A1BB8CBABC72}"/>
              </a:ext>
            </a:extLst>
          </p:cNvPr>
          <p:cNvSpPr txBox="1"/>
          <p:nvPr/>
        </p:nvSpPr>
        <p:spPr>
          <a:xfrm>
            <a:off x="342901" y="584775"/>
            <a:ext cx="19145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授業研究班</a:t>
            </a:r>
          </a:p>
        </p:txBody>
      </p:sp>
      <p:sp>
        <p:nvSpPr>
          <p:cNvPr id="10" name="テキスト ボックス 9">
            <a:extLst>
              <a:ext uri="{FF2B5EF4-FFF2-40B4-BE49-F238E27FC236}">
                <a16:creationId xmlns:a16="http://schemas.microsoft.com/office/drawing/2014/main" id="{A4829C53-8383-46F4-9C21-4D6B3AA0D62D}"/>
              </a:ext>
            </a:extLst>
          </p:cNvPr>
          <p:cNvSpPr txBox="1"/>
          <p:nvPr/>
        </p:nvSpPr>
        <p:spPr>
          <a:xfrm>
            <a:off x="2257425" y="609331"/>
            <a:ext cx="425591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令和元年度の取組について</a:t>
            </a:r>
          </a:p>
        </p:txBody>
      </p:sp>
      <p:sp>
        <p:nvSpPr>
          <p:cNvPr id="12" name="テキスト ボックス 11">
            <a:extLst>
              <a:ext uri="{FF2B5EF4-FFF2-40B4-BE49-F238E27FC236}">
                <a16:creationId xmlns:a16="http://schemas.microsoft.com/office/drawing/2014/main" id="{74585F44-4EEE-42B1-BDDD-34D7736390D8}"/>
              </a:ext>
            </a:extLst>
          </p:cNvPr>
          <p:cNvSpPr txBox="1"/>
          <p:nvPr/>
        </p:nvSpPr>
        <p:spPr>
          <a:xfrm>
            <a:off x="6513342" y="598389"/>
            <a:ext cx="281163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en-US" altLang="ja-JP" sz="2400" dirty="0"/>
              <a:t>5</a:t>
            </a:r>
            <a:r>
              <a:rPr kumimoji="1" lang="en-US" altLang="ja-JP" sz="2400" dirty="0"/>
              <a:t>】</a:t>
            </a:r>
            <a:endParaRPr kumimoji="1" lang="ja-JP" altLang="en-US" sz="2400" dirty="0"/>
          </a:p>
        </p:txBody>
      </p:sp>
    </p:spTree>
    <p:extLst>
      <p:ext uri="{BB962C8B-B14F-4D97-AF65-F5344CB8AC3E}">
        <p14:creationId xmlns:p14="http://schemas.microsoft.com/office/powerpoint/2010/main" val="81787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7" name="テキスト ボックス 6"/>
          <p:cNvSpPr txBox="1"/>
          <p:nvPr/>
        </p:nvSpPr>
        <p:spPr>
          <a:xfrm>
            <a:off x="1099134" y="1310532"/>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２回目の研究授業に関して</a:t>
            </a:r>
          </a:p>
        </p:txBody>
      </p:sp>
      <p:pic>
        <p:nvPicPr>
          <p:cNvPr id="8" name="図 7">
            <a:extLst>
              <a:ext uri="{FF2B5EF4-FFF2-40B4-BE49-F238E27FC236}">
                <a16:creationId xmlns:a16="http://schemas.microsoft.com/office/drawing/2014/main" id="{E2D7968A-0F98-42BE-96A9-9283AAC20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842" y="2079330"/>
            <a:ext cx="3096036" cy="2205693"/>
          </a:xfrm>
          <a:prstGeom prst="rect">
            <a:avLst/>
          </a:prstGeom>
        </p:spPr>
      </p:pic>
      <p:pic>
        <p:nvPicPr>
          <p:cNvPr id="10" name="図 9">
            <a:extLst>
              <a:ext uri="{FF2B5EF4-FFF2-40B4-BE49-F238E27FC236}">
                <a16:creationId xmlns:a16="http://schemas.microsoft.com/office/drawing/2014/main" id="{D1BDBCB2-2F08-48B2-BC0B-0E4C4E0DE9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863" y="2029777"/>
            <a:ext cx="2940923" cy="2205693"/>
          </a:xfrm>
          <a:prstGeom prst="rect">
            <a:avLst/>
          </a:prstGeom>
        </p:spPr>
      </p:pic>
      <p:pic>
        <p:nvPicPr>
          <p:cNvPr id="13" name="図 12">
            <a:extLst>
              <a:ext uri="{FF2B5EF4-FFF2-40B4-BE49-F238E27FC236}">
                <a16:creationId xmlns:a16="http://schemas.microsoft.com/office/drawing/2014/main" id="{AFB21F93-2312-4A91-8337-77C78638D5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860" y="4441496"/>
            <a:ext cx="3198016" cy="2475000"/>
          </a:xfrm>
          <a:prstGeom prst="rect">
            <a:avLst/>
          </a:prstGeom>
        </p:spPr>
      </p:pic>
      <p:pic>
        <p:nvPicPr>
          <p:cNvPr id="15" name="図 14">
            <a:extLst>
              <a:ext uri="{FF2B5EF4-FFF2-40B4-BE49-F238E27FC236}">
                <a16:creationId xmlns:a16="http://schemas.microsoft.com/office/drawing/2014/main" id="{CBD30FBB-DBF3-4307-BF8A-75B25A116F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6877" y="4309968"/>
            <a:ext cx="2925909" cy="2475000"/>
          </a:xfrm>
          <a:prstGeom prst="rect">
            <a:avLst/>
          </a:prstGeom>
        </p:spPr>
      </p:pic>
      <p:sp>
        <p:nvSpPr>
          <p:cNvPr id="16" name="思考の吹き出し: 雲形 15">
            <a:extLst>
              <a:ext uri="{FF2B5EF4-FFF2-40B4-BE49-F238E27FC236}">
                <a16:creationId xmlns:a16="http://schemas.microsoft.com/office/drawing/2014/main" id="{EA94C6D1-2763-4838-B672-3591FCF804A6}"/>
              </a:ext>
            </a:extLst>
          </p:cNvPr>
          <p:cNvSpPr/>
          <p:nvPr/>
        </p:nvSpPr>
        <p:spPr>
          <a:xfrm>
            <a:off x="4190736" y="2047306"/>
            <a:ext cx="1524000" cy="2187080"/>
          </a:xfrm>
          <a:prstGeom prst="cloudCallout">
            <a:avLst>
              <a:gd name="adj1" fmla="val -68452"/>
              <a:gd name="adj2" fmla="val -14910"/>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思考の吹き出し: 雲形 16">
            <a:extLst>
              <a:ext uri="{FF2B5EF4-FFF2-40B4-BE49-F238E27FC236}">
                <a16:creationId xmlns:a16="http://schemas.microsoft.com/office/drawing/2014/main" id="{EAB9A084-AEA7-430F-B3A9-A8860551C39B}"/>
              </a:ext>
            </a:extLst>
          </p:cNvPr>
          <p:cNvSpPr/>
          <p:nvPr/>
        </p:nvSpPr>
        <p:spPr>
          <a:xfrm>
            <a:off x="4177863" y="4517078"/>
            <a:ext cx="1524000" cy="2475000"/>
          </a:xfrm>
          <a:prstGeom prst="cloudCallout">
            <a:avLst>
              <a:gd name="adj1" fmla="val -69404"/>
              <a:gd name="adj2" fmla="val -40713"/>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思考の吹き出し: 雲形 17">
            <a:extLst>
              <a:ext uri="{FF2B5EF4-FFF2-40B4-BE49-F238E27FC236}">
                <a16:creationId xmlns:a16="http://schemas.microsoft.com/office/drawing/2014/main" id="{1F4A37C7-FF52-43AD-95C2-DF4737B84C68}"/>
              </a:ext>
            </a:extLst>
          </p:cNvPr>
          <p:cNvSpPr/>
          <p:nvPr/>
        </p:nvSpPr>
        <p:spPr>
          <a:xfrm>
            <a:off x="8507628" y="1810023"/>
            <a:ext cx="1524000" cy="2085943"/>
          </a:xfrm>
          <a:prstGeom prst="cloudCallout">
            <a:avLst>
              <a:gd name="adj1" fmla="val -68452"/>
              <a:gd name="adj2" fmla="val 14998"/>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思考の吹き出し: 雲形 18">
            <a:extLst>
              <a:ext uri="{FF2B5EF4-FFF2-40B4-BE49-F238E27FC236}">
                <a16:creationId xmlns:a16="http://schemas.microsoft.com/office/drawing/2014/main" id="{8A4C4EA7-DA01-4E8E-A3DC-6E2BE42F309F}"/>
              </a:ext>
            </a:extLst>
          </p:cNvPr>
          <p:cNvSpPr/>
          <p:nvPr/>
        </p:nvSpPr>
        <p:spPr>
          <a:xfrm>
            <a:off x="8562974" y="4448247"/>
            <a:ext cx="1524000" cy="2475000"/>
          </a:xfrm>
          <a:prstGeom prst="cloudCallout">
            <a:avLst>
              <a:gd name="adj1" fmla="val -68452"/>
              <a:gd name="adj2" fmla="val -14910"/>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1B6C10A-9A5B-4DC1-9DDF-EDF81D194C89}"/>
              </a:ext>
            </a:extLst>
          </p:cNvPr>
          <p:cNvSpPr txBox="1"/>
          <p:nvPr/>
        </p:nvSpPr>
        <p:spPr>
          <a:xfrm>
            <a:off x="4354286" y="2510971"/>
            <a:ext cx="1332563" cy="1384995"/>
          </a:xfrm>
          <a:prstGeom prst="rect">
            <a:avLst/>
          </a:prstGeom>
          <a:noFill/>
        </p:spPr>
        <p:txBody>
          <a:bodyPr wrap="square" rtlCol="0">
            <a:spAutoFit/>
          </a:bodyPr>
          <a:lstStyle/>
          <a:p>
            <a:r>
              <a:rPr kumimoji="1" lang="ja-JP" altLang="en-US" sz="2800" dirty="0">
                <a:latin typeface="ＤＨＰ特太ゴシック体" panose="020B0500000000000000" pitchFamily="50" charset="-128"/>
                <a:ea typeface="ＤＨＰ特太ゴシック体" panose="020B0500000000000000" pitchFamily="50" charset="-128"/>
              </a:rPr>
              <a:t>写真で</a:t>
            </a:r>
            <a:endParaRPr kumimoji="1" lang="en-US" altLang="ja-JP" sz="2800" dirty="0">
              <a:latin typeface="ＤＨＰ特太ゴシック体" panose="020B0500000000000000" pitchFamily="50" charset="-128"/>
              <a:ea typeface="ＤＨＰ特太ゴシック体" panose="020B0500000000000000" pitchFamily="50" charset="-128"/>
            </a:endParaRPr>
          </a:p>
          <a:p>
            <a:r>
              <a:rPr kumimoji="1" lang="ja-JP" altLang="en-US" sz="2800" dirty="0">
                <a:latin typeface="ＤＨＰ特太ゴシック体" panose="020B0500000000000000" pitchFamily="50" charset="-128"/>
                <a:ea typeface="ＤＨＰ特太ゴシック体" panose="020B0500000000000000" pitchFamily="50" charset="-128"/>
              </a:rPr>
              <a:t>ふりかえり！</a:t>
            </a:r>
          </a:p>
        </p:txBody>
      </p:sp>
      <p:sp>
        <p:nvSpPr>
          <p:cNvPr id="21" name="テキスト ボックス 20">
            <a:extLst>
              <a:ext uri="{FF2B5EF4-FFF2-40B4-BE49-F238E27FC236}">
                <a16:creationId xmlns:a16="http://schemas.microsoft.com/office/drawing/2014/main" id="{A3EF69A0-7B4F-4434-B85A-06F760FC7625}"/>
              </a:ext>
            </a:extLst>
          </p:cNvPr>
          <p:cNvSpPr txBox="1"/>
          <p:nvPr/>
        </p:nvSpPr>
        <p:spPr>
          <a:xfrm>
            <a:off x="8670925" y="2377208"/>
            <a:ext cx="1332563" cy="954107"/>
          </a:xfrm>
          <a:prstGeom prst="rect">
            <a:avLst/>
          </a:prstGeom>
          <a:noFill/>
        </p:spPr>
        <p:txBody>
          <a:bodyPr wrap="square" rtlCol="0">
            <a:spAutoFit/>
          </a:bodyPr>
          <a:lstStyle/>
          <a:p>
            <a:r>
              <a:rPr kumimoji="1" lang="ja-JP" altLang="en-US" sz="2800" dirty="0">
                <a:latin typeface="ＤＨＰ特太ゴシック体" panose="020B0500000000000000" pitchFamily="50" charset="-128"/>
                <a:ea typeface="ＤＨＰ特太ゴシック体" panose="020B0500000000000000" pitchFamily="50" charset="-128"/>
              </a:rPr>
              <a:t>考えの共有！</a:t>
            </a:r>
            <a:endParaRPr kumimoji="1" lang="en-US" altLang="ja-JP" sz="2800" dirty="0">
              <a:latin typeface="ＤＨＰ特太ゴシック体" panose="020B0500000000000000" pitchFamily="50" charset="-128"/>
              <a:ea typeface="ＤＨＰ特太ゴシック体" panose="020B0500000000000000" pitchFamily="50" charset="-128"/>
            </a:endParaRPr>
          </a:p>
        </p:txBody>
      </p:sp>
      <p:sp>
        <p:nvSpPr>
          <p:cNvPr id="22" name="テキスト ボックス 21">
            <a:extLst>
              <a:ext uri="{FF2B5EF4-FFF2-40B4-BE49-F238E27FC236}">
                <a16:creationId xmlns:a16="http://schemas.microsoft.com/office/drawing/2014/main" id="{316EEEE3-2087-4017-8D30-9054A8DB83D7}"/>
              </a:ext>
            </a:extLst>
          </p:cNvPr>
          <p:cNvSpPr txBox="1"/>
          <p:nvPr/>
        </p:nvSpPr>
        <p:spPr>
          <a:xfrm>
            <a:off x="4354285" y="4993249"/>
            <a:ext cx="1332563" cy="1384995"/>
          </a:xfrm>
          <a:prstGeom prst="rect">
            <a:avLst/>
          </a:prstGeom>
          <a:noFill/>
        </p:spPr>
        <p:txBody>
          <a:bodyPr wrap="square" rtlCol="0">
            <a:spAutoFit/>
          </a:bodyPr>
          <a:lstStyle/>
          <a:p>
            <a:r>
              <a:rPr lang="ja-JP" altLang="en-US" sz="2800" dirty="0">
                <a:latin typeface="ＤＨＰ特太ゴシック体" panose="020B0500000000000000" pitchFamily="50" charset="-128"/>
                <a:ea typeface="ＤＨＰ特太ゴシック体" panose="020B0500000000000000" pitchFamily="50" charset="-128"/>
              </a:rPr>
              <a:t>考えの撮影・録画！</a:t>
            </a:r>
            <a:endParaRPr kumimoji="1" lang="en-US" altLang="ja-JP" sz="2800" dirty="0">
              <a:latin typeface="ＤＨＰ特太ゴシック体" panose="020B0500000000000000" pitchFamily="50" charset="-128"/>
              <a:ea typeface="ＤＨＰ特太ゴシック体" panose="020B0500000000000000" pitchFamily="50" charset="-128"/>
            </a:endParaRPr>
          </a:p>
        </p:txBody>
      </p:sp>
      <p:sp>
        <p:nvSpPr>
          <p:cNvPr id="23" name="テキスト ボックス 22">
            <a:extLst>
              <a:ext uri="{FF2B5EF4-FFF2-40B4-BE49-F238E27FC236}">
                <a16:creationId xmlns:a16="http://schemas.microsoft.com/office/drawing/2014/main" id="{E22F5772-CD1F-4706-A40E-00CAE183D08A}"/>
              </a:ext>
            </a:extLst>
          </p:cNvPr>
          <p:cNvSpPr txBox="1"/>
          <p:nvPr/>
        </p:nvSpPr>
        <p:spPr>
          <a:xfrm>
            <a:off x="8754411" y="5006557"/>
            <a:ext cx="1332563" cy="1384995"/>
          </a:xfrm>
          <a:prstGeom prst="rect">
            <a:avLst/>
          </a:prstGeom>
          <a:noFill/>
        </p:spPr>
        <p:txBody>
          <a:bodyPr wrap="square" rtlCol="0">
            <a:spAutoFit/>
          </a:bodyPr>
          <a:lstStyle/>
          <a:p>
            <a:r>
              <a:rPr kumimoji="1" lang="ja-JP" altLang="en-US" sz="2800" dirty="0">
                <a:latin typeface="ＤＨＰ特太ゴシック体" panose="020B0500000000000000" pitchFamily="50" charset="-128"/>
                <a:ea typeface="ＤＨＰ特太ゴシック体" panose="020B0500000000000000" pitchFamily="50" charset="-128"/>
              </a:rPr>
              <a:t>写真で</a:t>
            </a:r>
            <a:endParaRPr kumimoji="1" lang="en-US" altLang="ja-JP" sz="2800" dirty="0">
              <a:latin typeface="ＤＨＰ特太ゴシック体" panose="020B0500000000000000" pitchFamily="50" charset="-128"/>
              <a:ea typeface="ＤＨＰ特太ゴシック体" panose="020B0500000000000000" pitchFamily="50" charset="-128"/>
            </a:endParaRPr>
          </a:p>
          <a:p>
            <a:r>
              <a:rPr kumimoji="1" lang="ja-JP" altLang="en-US" sz="2800" dirty="0">
                <a:latin typeface="ＤＨＰ特太ゴシック体" panose="020B0500000000000000" pitchFamily="50" charset="-128"/>
                <a:ea typeface="ＤＨＰ特太ゴシック体" panose="020B0500000000000000" pitchFamily="50" charset="-128"/>
              </a:rPr>
              <a:t>ふりかえり！</a:t>
            </a:r>
          </a:p>
        </p:txBody>
      </p:sp>
      <p:sp>
        <p:nvSpPr>
          <p:cNvPr id="24" name="テキスト ボックス 23">
            <a:extLst>
              <a:ext uri="{FF2B5EF4-FFF2-40B4-BE49-F238E27FC236}">
                <a16:creationId xmlns:a16="http://schemas.microsoft.com/office/drawing/2014/main" id="{62AC77E9-4DE3-4043-BC34-7E9EF0E497D5}"/>
              </a:ext>
            </a:extLst>
          </p:cNvPr>
          <p:cNvSpPr txBox="1"/>
          <p:nvPr/>
        </p:nvSpPr>
        <p:spPr>
          <a:xfrm>
            <a:off x="342901" y="584775"/>
            <a:ext cx="19145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授業研究班</a:t>
            </a:r>
          </a:p>
        </p:txBody>
      </p:sp>
      <p:sp>
        <p:nvSpPr>
          <p:cNvPr id="25" name="テキスト ボックス 24">
            <a:extLst>
              <a:ext uri="{FF2B5EF4-FFF2-40B4-BE49-F238E27FC236}">
                <a16:creationId xmlns:a16="http://schemas.microsoft.com/office/drawing/2014/main" id="{8A65AFA8-BD69-43C1-8E8D-BA1BF51D8B5F}"/>
              </a:ext>
            </a:extLst>
          </p:cNvPr>
          <p:cNvSpPr txBox="1"/>
          <p:nvPr/>
        </p:nvSpPr>
        <p:spPr>
          <a:xfrm>
            <a:off x="2257425" y="609331"/>
            <a:ext cx="425591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令和元年度の取組について</a:t>
            </a:r>
          </a:p>
        </p:txBody>
      </p:sp>
      <p:sp>
        <p:nvSpPr>
          <p:cNvPr id="26" name="テキスト ボックス 25">
            <a:extLst>
              <a:ext uri="{FF2B5EF4-FFF2-40B4-BE49-F238E27FC236}">
                <a16:creationId xmlns:a16="http://schemas.microsoft.com/office/drawing/2014/main" id="{3774D0E1-FFDA-4172-BB66-34E885D95E1D}"/>
              </a:ext>
            </a:extLst>
          </p:cNvPr>
          <p:cNvSpPr txBox="1"/>
          <p:nvPr/>
        </p:nvSpPr>
        <p:spPr>
          <a:xfrm>
            <a:off x="6513342" y="598389"/>
            <a:ext cx="281163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en-US" altLang="ja-JP" sz="2400" dirty="0"/>
              <a:t>5</a:t>
            </a:r>
            <a:r>
              <a:rPr kumimoji="1" lang="en-US" altLang="ja-JP" sz="2400" dirty="0"/>
              <a:t>】</a:t>
            </a:r>
            <a:endParaRPr kumimoji="1" lang="ja-JP" altLang="en-US" sz="2400" dirty="0"/>
          </a:p>
        </p:txBody>
      </p:sp>
    </p:spTree>
    <p:extLst>
      <p:ext uri="{BB962C8B-B14F-4D97-AF65-F5344CB8AC3E}">
        <p14:creationId xmlns:p14="http://schemas.microsoft.com/office/powerpoint/2010/main" val="3911586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7" name="テキスト ボックス 6"/>
          <p:cNvSpPr txBox="1"/>
          <p:nvPr/>
        </p:nvSpPr>
        <p:spPr>
          <a:xfrm>
            <a:off x="342900" y="1261630"/>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２回目の研究授業に関して</a:t>
            </a:r>
          </a:p>
        </p:txBody>
      </p:sp>
      <p:sp>
        <p:nvSpPr>
          <p:cNvPr id="11" name="正方形/長方形 10"/>
          <p:cNvSpPr/>
          <p:nvPr/>
        </p:nvSpPr>
        <p:spPr>
          <a:xfrm>
            <a:off x="342900" y="2076784"/>
            <a:ext cx="9809498" cy="3046988"/>
          </a:xfrm>
          <a:prstGeom prst="rect">
            <a:avLst/>
          </a:prstGeom>
        </p:spPr>
        <p:txBody>
          <a:bodyPr wrap="square">
            <a:spAutoFit/>
          </a:bodyPr>
          <a:lstStyle/>
          <a:p>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成果</a:t>
            </a:r>
            <a:r>
              <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rPr>
              <a:t>】</a:t>
            </a:r>
          </a:p>
          <a:p>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ICT</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機器・ソフトを無理に使</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わず</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今までの授業と</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ICT</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が</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うまく融合</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ロイロノートを使った情報発信・確認</a:t>
            </a:r>
          </a:p>
          <a:p>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ノート記録での</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ICT</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活用</a:t>
            </a: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p:txBody>
      </p:sp>
      <p:pic>
        <p:nvPicPr>
          <p:cNvPr id="8" name="図 7">
            <a:extLst>
              <a:ext uri="{FF2B5EF4-FFF2-40B4-BE49-F238E27FC236}">
                <a16:creationId xmlns:a16="http://schemas.microsoft.com/office/drawing/2014/main" id="{9A45F3EB-725E-46EC-B821-120AD744F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322" y="4937760"/>
            <a:ext cx="2771553" cy="1649040"/>
          </a:xfrm>
          <a:prstGeom prst="rect">
            <a:avLst/>
          </a:prstGeom>
        </p:spPr>
      </p:pic>
      <p:pic>
        <p:nvPicPr>
          <p:cNvPr id="10" name="図 9">
            <a:extLst>
              <a:ext uri="{FF2B5EF4-FFF2-40B4-BE49-F238E27FC236}">
                <a16:creationId xmlns:a16="http://schemas.microsoft.com/office/drawing/2014/main" id="{293E5DAC-A0A7-43D1-97B5-66ED90AB9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530" y="4933052"/>
            <a:ext cx="2759005" cy="1649041"/>
          </a:xfrm>
          <a:prstGeom prst="rect">
            <a:avLst/>
          </a:prstGeom>
        </p:spPr>
      </p:pic>
      <p:pic>
        <p:nvPicPr>
          <p:cNvPr id="13" name="図 12">
            <a:extLst>
              <a:ext uri="{FF2B5EF4-FFF2-40B4-BE49-F238E27FC236}">
                <a16:creationId xmlns:a16="http://schemas.microsoft.com/office/drawing/2014/main" id="{3F6FC549-1258-4E1D-B942-A6877D79E9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837" y="4933052"/>
            <a:ext cx="2759005" cy="1562696"/>
          </a:xfrm>
          <a:prstGeom prst="rect">
            <a:avLst/>
          </a:prstGeom>
        </p:spPr>
      </p:pic>
      <p:sp>
        <p:nvSpPr>
          <p:cNvPr id="12" name="テキスト ボックス 11">
            <a:extLst>
              <a:ext uri="{FF2B5EF4-FFF2-40B4-BE49-F238E27FC236}">
                <a16:creationId xmlns:a16="http://schemas.microsoft.com/office/drawing/2014/main" id="{7D259265-EF8D-4C30-B890-87D5492749D9}"/>
              </a:ext>
            </a:extLst>
          </p:cNvPr>
          <p:cNvSpPr txBox="1"/>
          <p:nvPr/>
        </p:nvSpPr>
        <p:spPr>
          <a:xfrm>
            <a:off x="342901" y="584775"/>
            <a:ext cx="19145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授業研究班</a:t>
            </a:r>
          </a:p>
        </p:txBody>
      </p:sp>
      <p:sp>
        <p:nvSpPr>
          <p:cNvPr id="14" name="テキスト ボックス 13">
            <a:extLst>
              <a:ext uri="{FF2B5EF4-FFF2-40B4-BE49-F238E27FC236}">
                <a16:creationId xmlns:a16="http://schemas.microsoft.com/office/drawing/2014/main" id="{1B41FF35-451E-4E0D-AB7F-9CC208111AC0}"/>
              </a:ext>
            </a:extLst>
          </p:cNvPr>
          <p:cNvSpPr txBox="1"/>
          <p:nvPr/>
        </p:nvSpPr>
        <p:spPr>
          <a:xfrm>
            <a:off x="2257425" y="609331"/>
            <a:ext cx="425591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令和元年度の取組について</a:t>
            </a:r>
          </a:p>
        </p:txBody>
      </p:sp>
      <p:sp>
        <p:nvSpPr>
          <p:cNvPr id="15" name="テキスト ボックス 14">
            <a:extLst>
              <a:ext uri="{FF2B5EF4-FFF2-40B4-BE49-F238E27FC236}">
                <a16:creationId xmlns:a16="http://schemas.microsoft.com/office/drawing/2014/main" id="{78C6AF7C-07CD-4F0F-90E3-4445A8DE7FF7}"/>
              </a:ext>
            </a:extLst>
          </p:cNvPr>
          <p:cNvSpPr txBox="1"/>
          <p:nvPr/>
        </p:nvSpPr>
        <p:spPr>
          <a:xfrm>
            <a:off x="6513342" y="598389"/>
            <a:ext cx="281163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en-US" altLang="ja-JP" sz="2400" dirty="0"/>
              <a:t>5</a:t>
            </a:r>
            <a:r>
              <a:rPr kumimoji="1" lang="en-US" altLang="ja-JP" sz="2400" dirty="0"/>
              <a:t>】</a:t>
            </a:r>
            <a:endParaRPr kumimoji="1" lang="ja-JP" altLang="en-US" sz="2400" dirty="0"/>
          </a:p>
        </p:txBody>
      </p:sp>
    </p:spTree>
    <p:extLst>
      <p:ext uri="{BB962C8B-B14F-4D97-AF65-F5344CB8AC3E}">
        <p14:creationId xmlns:p14="http://schemas.microsoft.com/office/powerpoint/2010/main" val="284107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7034" y="1779819"/>
            <a:ext cx="10260466" cy="1896176"/>
          </a:xfrm>
        </p:spPr>
        <p:txBody>
          <a:bodyPr/>
          <a:lstStyle/>
          <a:p>
            <a:pPr algn="ctr"/>
            <a:r>
              <a:rPr lang="ja-JP" altLang="en-US" sz="3200" dirty="0">
                <a:solidFill>
                  <a:srgbClr val="002060"/>
                </a:solidFill>
                <a:latin typeface="ＤＦ特太ゴシック体" panose="020B0509000000000000" pitchFamily="49" charset="-128"/>
                <a:ea typeface="ＤＦ特太ゴシック体" panose="020B0509000000000000" pitchFamily="49" charset="-128"/>
              </a:rPr>
              <a:t>「情報や情報技術を適切に活用できる子どもの育成」</a:t>
            </a:r>
            <a:br>
              <a:rPr lang="en-US" altLang="ja-JP" sz="3200" dirty="0">
                <a:solidFill>
                  <a:srgbClr val="002060"/>
                </a:solidFill>
                <a:latin typeface="ＤＦ特太ゴシック体" panose="020B0509000000000000" pitchFamily="49" charset="-128"/>
                <a:ea typeface="ＤＦ特太ゴシック体" panose="020B0509000000000000" pitchFamily="49" charset="-128"/>
              </a:rPr>
            </a:br>
            <a:r>
              <a:rPr lang="ja-JP" altLang="en-US" sz="3200" dirty="0">
                <a:solidFill>
                  <a:srgbClr val="002060"/>
                </a:solidFill>
                <a:latin typeface="ＤＦ特太ゴシック体" panose="020B0509000000000000" pitchFamily="49" charset="-128"/>
                <a:ea typeface="ＤＦ特太ゴシック体" panose="020B0509000000000000" pitchFamily="49" charset="-128"/>
              </a:rPr>
              <a:t>～プログラミング的思考を育む授業の創造～</a:t>
            </a:r>
            <a:br>
              <a:rPr lang="ja-JP" altLang="en-US" sz="6600" dirty="0">
                <a:solidFill>
                  <a:srgbClr val="002060"/>
                </a:solidFill>
              </a:rPr>
            </a:br>
            <a:endParaRPr kumimoji="1" lang="ja-JP" altLang="en-US" sz="6600" dirty="0">
              <a:solidFill>
                <a:srgbClr val="002060"/>
              </a:solidFill>
            </a:endParaRPr>
          </a:p>
        </p:txBody>
      </p:sp>
      <p:sp>
        <p:nvSpPr>
          <p:cNvPr id="3" name="サブタイトル 2"/>
          <p:cNvSpPr>
            <a:spLocks noGrp="1"/>
          </p:cNvSpPr>
          <p:nvPr>
            <p:ph type="subTitle" idx="1"/>
          </p:nvPr>
        </p:nvSpPr>
        <p:spPr>
          <a:xfrm>
            <a:off x="0" y="5844925"/>
            <a:ext cx="8412480" cy="755023"/>
          </a:xfrm>
        </p:spPr>
        <p:txBody>
          <a:bodyPr>
            <a:normAutofit/>
          </a:bodyPr>
          <a:lstStyle/>
          <a:p>
            <a:r>
              <a:rPr kumimoji="1" lang="ja-JP" altLang="en-US" sz="2800" b="1" dirty="0">
                <a:solidFill>
                  <a:srgbClr val="002060"/>
                </a:solidFill>
                <a:latin typeface="ＤＦ特太ゴシック体" panose="020B0509000000000000" pitchFamily="49" charset="-128"/>
                <a:ea typeface="ＤＦ特太ゴシック体" panose="020B0509000000000000" pitchFamily="49" charset="-128"/>
              </a:rPr>
              <a:t>１１月６日（金）鹿児島市立武小学校</a:t>
            </a:r>
          </a:p>
        </p:txBody>
      </p:sp>
      <p:sp>
        <p:nvSpPr>
          <p:cNvPr id="4" name="テキスト ボックス 3"/>
          <p:cNvSpPr txBox="1"/>
          <p:nvPr/>
        </p:nvSpPr>
        <p:spPr>
          <a:xfrm>
            <a:off x="1861327" y="509537"/>
            <a:ext cx="7765961" cy="1077218"/>
          </a:xfrm>
          <a:prstGeom prst="rect">
            <a:avLst/>
          </a:prstGeom>
          <a:noFill/>
        </p:spPr>
        <p:txBody>
          <a:bodyPr wrap="square" rtlCol="0">
            <a:spAutoFit/>
          </a:bodyPr>
          <a:lstStyle/>
          <a:p>
            <a:r>
              <a:rPr lang="ja-JP" altLang="ja-JP" sz="3200" b="1" dirty="0">
                <a:latin typeface="ＤＦ特太ゴシック体" panose="020B0509000000000000" pitchFamily="49" charset="-128"/>
                <a:ea typeface="ＤＦ特太ゴシック体" panose="020B0509000000000000" pitchFamily="49" charset="-128"/>
              </a:rPr>
              <a:t>第</a:t>
            </a:r>
            <a:r>
              <a:rPr lang="en-US" altLang="ja-JP" sz="3200" b="1" dirty="0">
                <a:latin typeface="ＤＦ特太ゴシック体" panose="020B0509000000000000" pitchFamily="49" charset="-128"/>
                <a:ea typeface="ＤＦ特太ゴシック体" panose="020B0509000000000000" pitchFamily="49" charset="-128"/>
              </a:rPr>
              <a:t>46</a:t>
            </a:r>
            <a:r>
              <a:rPr lang="ja-JP" altLang="ja-JP" sz="3200" b="1" dirty="0">
                <a:latin typeface="ＤＦ特太ゴシック体" panose="020B0509000000000000" pitchFamily="49" charset="-128"/>
                <a:ea typeface="ＤＦ特太ゴシック体" panose="020B0509000000000000" pitchFamily="49" charset="-128"/>
              </a:rPr>
              <a:t>回全国教育工学研究協議会全国大会</a:t>
            </a:r>
            <a:r>
              <a:rPr lang="ja-JP" altLang="en-US" sz="3200" b="1" dirty="0">
                <a:latin typeface="ＤＦ特太ゴシック体" panose="020B0509000000000000" pitchFamily="49" charset="-128"/>
                <a:ea typeface="ＤＦ特太ゴシック体" panose="020B0509000000000000" pitchFamily="49" charset="-128"/>
              </a:rPr>
              <a:t>　　　　</a:t>
            </a:r>
            <a:endParaRPr lang="en-US" altLang="ja-JP" sz="3200" b="1" dirty="0">
              <a:latin typeface="ＤＦ特太ゴシック体" panose="020B0509000000000000" pitchFamily="49" charset="-128"/>
              <a:ea typeface="ＤＦ特太ゴシック体" panose="020B0509000000000000" pitchFamily="49" charset="-128"/>
            </a:endParaRPr>
          </a:p>
          <a:p>
            <a:r>
              <a:rPr lang="ja-JP" altLang="en-US" sz="3200" b="1" dirty="0">
                <a:latin typeface="ＤＦ特太ゴシック体" panose="020B0509000000000000" pitchFamily="49" charset="-128"/>
                <a:ea typeface="ＤＦ特太ゴシック体" panose="020B0509000000000000" pitchFamily="49" charset="-128"/>
              </a:rPr>
              <a:t>　　　　　</a:t>
            </a:r>
            <a:r>
              <a:rPr lang="ja-JP" altLang="ja-JP" sz="3200" b="1" dirty="0">
                <a:latin typeface="ＤＦ特太ゴシック体" panose="020B0509000000000000" pitchFamily="49" charset="-128"/>
                <a:ea typeface="ＤＦ特太ゴシック体" panose="020B0509000000000000" pitchFamily="49" charset="-128"/>
              </a:rPr>
              <a:t>鹿児島大会</a:t>
            </a:r>
            <a:r>
              <a:rPr lang="ja-JP" altLang="en-US" sz="3200" b="1" dirty="0">
                <a:latin typeface="ＤＦ特太ゴシック体" panose="020B0509000000000000" pitchFamily="49" charset="-128"/>
                <a:ea typeface="ＤＦ特太ゴシック体" panose="020B0509000000000000" pitchFamily="49" charset="-128"/>
              </a:rPr>
              <a:t>会場校</a:t>
            </a:r>
            <a:endParaRPr lang="ja-JP" altLang="ja-JP" sz="3200" dirty="0">
              <a:latin typeface="ＤＦ特太ゴシック体" panose="020B0509000000000000" pitchFamily="49" charset="-128"/>
              <a:ea typeface="ＤＦ特太ゴシック体" panose="020B0509000000000000" pitchFamily="49" charset="-128"/>
            </a:endParaRPr>
          </a:p>
        </p:txBody>
      </p:sp>
      <p:pic>
        <p:nvPicPr>
          <p:cNvPr id="7" name="図 6">
            <a:extLst>
              <a:ext uri="{FF2B5EF4-FFF2-40B4-BE49-F238E27FC236}">
                <a16:creationId xmlns:a16="http://schemas.microsoft.com/office/drawing/2014/main" id="{A90975BF-C3AF-4CB0-BAF8-CEB797B49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2727907"/>
            <a:ext cx="3898605" cy="2923954"/>
          </a:xfrm>
          <a:prstGeom prst="rect">
            <a:avLst/>
          </a:prstGeom>
        </p:spPr>
      </p:pic>
      <p:pic>
        <p:nvPicPr>
          <p:cNvPr id="10" name="図 9">
            <a:extLst>
              <a:ext uri="{FF2B5EF4-FFF2-40B4-BE49-F238E27FC236}">
                <a16:creationId xmlns:a16="http://schemas.microsoft.com/office/drawing/2014/main" id="{D4CDC8CA-DD30-4313-AF28-7058552F25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105" y="2727907"/>
            <a:ext cx="3898605" cy="2923954"/>
          </a:xfrm>
          <a:prstGeom prst="rect">
            <a:avLst/>
          </a:prstGeom>
        </p:spPr>
      </p:pic>
    </p:spTree>
    <p:extLst>
      <p:ext uri="{BB962C8B-B14F-4D97-AF65-F5344CB8AC3E}">
        <p14:creationId xmlns:p14="http://schemas.microsoft.com/office/powerpoint/2010/main" val="1122896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7" name="テキスト ボックス 6"/>
          <p:cNvSpPr txBox="1"/>
          <p:nvPr/>
        </p:nvSpPr>
        <p:spPr>
          <a:xfrm>
            <a:off x="1099134" y="1310532"/>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en-US" sz="4000" dirty="0">
                <a:latin typeface="ＤＦ特太ゴシック体" panose="020B0509000000000000" pitchFamily="49" charset="-128"/>
                <a:ea typeface="ＤＦ特太ゴシック体" panose="020B0509000000000000" pitchFamily="49" charset="-128"/>
              </a:rPr>
              <a:t>児童用ガイドブックの作成</a:t>
            </a:r>
            <a:endParaRPr kumimoji="1" lang="ja-JP" altLang="en-US" sz="4000" dirty="0">
              <a:latin typeface="ＤＦ特太ゴシック体" panose="020B0509000000000000" pitchFamily="49" charset="-128"/>
              <a:ea typeface="ＤＦ特太ゴシック体" panose="020B0509000000000000" pitchFamily="49" charset="-128"/>
            </a:endParaRPr>
          </a:p>
        </p:txBody>
      </p:sp>
      <p:sp>
        <p:nvSpPr>
          <p:cNvPr id="11" name="正方形/長方形 10"/>
          <p:cNvSpPr/>
          <p:nvPr/>
        </p:nvSpPr>
        <p:spPr>
          <a:xfrm>
            <a:off x="1099134" y="2057709"/>
            <a:ext cx="8766761" cy="830997"/>
          </a:xfrm>
          <a:prstGeom prst="rect">
            <a:avLst/>
          </a:prstGeom>
        </p:spPr>
        <p:txBody>
          <a:bodyPr wrap="square">
            <a:spAutoFit/>
          </a:bodyPr>
          <a:lstStyle/>
          <a:p>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ロイロノートガイドブックとパワーポイントガイドブック　　</a:t>
            </a:r>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を作成。学級単位で数冊配布して活用を図った。</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p:txBody>
      </p:sp>
      <p:pic>
        <p:nvPicPr>
          <p:cNvPr id="10" name="図 9">
            <a:extLst>
              <a:ext uri="{FF2B5EF4-FFF2-40B4-BE49-F238E27FC236}">
                <a16:creationId xmlns:a16="http://schemas.microsoft.com/office/drawing/2014/main" id="{C55B6864-FDDB-4E00-8462-8C9DB8119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67" y="3073956"/>
            <a:ext cx="2862997" cy="3626463"/>
          </a:xfrm>
          <a:prstGeom prst="rect">
            <a:avLst/>
          </a:prstGeom>
        </p:spPr>
      </p:pic>
      <p:pic>
        <p:nvPicPr>
          <p:cNvPr id="13" name="図 12">
            <a:extLst>
              <a:ext uri="{FF2B5EF4-FFF2-40B4-BE49-F238E27FC236}">
                <a16:creationId xmlns:a16="http://schemas.microsoft.com/office/drawing/2014/main" id="{9B10EB13-2E3D-464D-BAA5-9D0FCC318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920" y="3073954"/>
            <a:ext cx="2759117" cy="3626463"/>
          </a:xfrm>
          <a:prstGeom prst="rect">
            <a:avLst/>
          </a:prstGeom>
        </p:spPr>
      </p:pic>
      <p:pic>
        <p:nvPicPr>
          <p:cNvPr id="17" name="図 16">
            <a:extLst>
              <a:ext uri="{FF2B5EF4-FFF2-40B4-BE49-F238E27FC236}">
                <a16:creationId xmlns:a16="http://schemas.microsoft.com/office/drawing/2014/main" id="{0C2AB5D2-92F0-4293-B679-9BFF64C58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8814" y="3073954"/>
            <a:ext cx="2899849" cy="3626463"/>
          </a:xfrm>
          <a:prstGeom prst="rect">
            <a:avLst/>
          </a:prstGeom>
        </p:spPr>
      </p:pic>
      <p:sp>
        <p:nvSpPr>
          <p:cNvPr id="12" name="テキスト ボックス 11">
            <a:extLst>
              <a:ext uri="{FF2B5EF4-FFF2-40B4-BE49-F238E27FC236}">
                <a16:creationId xmlns:a16="http://schemas.microsoft.com/office/drawing/2014/main" id="{5479E770-3070-4D4B-92D3-C2D128530247}"/>
              </a:ext>
            </a:extLst>
          </p:cNvPr>
          <p:cNvSpPr txBox="1"/>
          <p:nvPr/>
        </p:nvSpPr>
        <p:spPr>
          <a:xfrm>
            <a:off x="342901" y="584775"/>
            <a:ext cx="19145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授業研究班</a:t>
            </a:r>
          </a:p>
        </p:txBody>
      </p:sp>
      <p:sp>
        <p:nvSpPr>
          <p:cNvPr id="14" name="テキスト ボックス 13">
            <a:extLst>
              <a:ext uri="{FF2B5EF4-FFF2-40B4-BE49-F238E27FC236}">
                <a16:creationId xmlns:a16="http://schemas.microsoft.com/office/drawing/2014/main" id="{5EF94CA4-B7F4-4947-8001-B492C4F0084C}"/>
              </a:ext>
            </a:extLst>
          </p:cNvPr>
          <p:cNvSpPr txBox="1"/>
          <p:nvPr/>
        </p:nvSpPr>
        <p:spPr>
          <a:xfrm>
            <a:off x="2257425" y="609331"/>
            <a:ext cx="425591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令和元年度の取組について</a:t>
            </a:r>
          </a:p>
        </p:txBody>
      </p:sp>
      <p:sp>
        <p:nvSpPr>
          <p:cNvPr id="15" name="テキスト ボックス 14">
            <a:extLst>
              <a:ext uri="{FF2B5EF4-FFF2-40B4-BE49-F238E27FC236}">
                <a16:creationId xmlns:a16="http://schemas.microsoft.com/office/drawing/2014/main" id="{C2518297-4A6E-4395-A733-017BBA1DB735}"/>
              </a:ext>
            </a:extLst>
          </p:cNvPr>
          <p:cNvSpPr txBox="1"/>
          <p:nvPr/>
        </p:nvSpPr>
        <p:spPr>
          <a:xfrm>
            <a:off x="6513342" y="598389"/>
            <a:ext cx="281163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en-US" altLang="ja-JP" sz="2400" dirty="0"/>
              <a:t>5</a:t>
            </a:r>
            <a:r>
              <a:rPr kumimoji="1" lang="en-US" altLang="ja-JP" sz="2400" dirty="0"/>
              <a:t>】</a:t>
            </a:r>
            <a:endParaRPr kumimoji="1" lang="ja-JP" altLang="en-US" sz="2400" dirty="0"/>
          </a:p>
        </p:txBody>
      </p:sp>
    </p:spTree>
    <p:extLst>
      <p:ext uri="{BB962C8B-B14F-4D97-AF65-F5344CB8AC3E}">
        <p14:creationId xmlns:p14="http://schemas.microsoft.com/office/powerpoint/2010/main" val="21045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9179022"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6" name="テキスト ボックス 5"/>
          <p:cNvSpPr txBox="1"/>
          <p:nvPr/>
        </p:nvSpPr>
        <p:spPr>
          <a:xfrm>
            <a:off x="342900" y="1256385"/>
            <a:ext cx="682942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２回の実態調査の実施</a:t>
            </a:r>
          </a:p>
        </p:txBody>
      </p:sp>
      <p:sp>
        <p:nvSpPr>
          <p:cNvPr id="7" name="正方形/長方形 6"/>
          <p:cNvSpPr/>
          <p:nvPr/>
        </p:nvSpPr>
        <p:spPr>
          <a:xfrm>
            <a:off x="342900" y="2174216"/>
            <a:ext cx="9809498" cy="4357603"/>
          </a:xfrm>
          <a:prstGeom prst="rect">
            <a:avLst/>
          </a:prstGeom>
        </p:spPr>
        <p:txBody>
          <a:bodyPr wrap="square">
            <a:spAutoFit/>
          </a:bodyPr>
          <a:lstStyle/>
          <a:p>
            <a:pPr>
              <a:lnSpc>
                <a:spcPts val="2500"/>
              </a:lnSpc>
            </a:pPr>
            <a:r>
              <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１回目の実態調査に関して</a:t>
            </a:r>
            <a:r>
              <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「コンピューター」を使った授業が好きという回答が</a:t>
            </a:r>
            <a:r>
              <a:rPr lang="ja-JP" altLang="en-US" sz="2200" dirty="0">
                <a:latin typeface="ＤＦ特太ゴシック体" panose="020B0509000000000000" pitchFamily="49" charset="-128"/>
                <a:ea typeface="ＤＦ特太ゴシック体" panose="020B0509000000000000" pitchFamily="49" charset="-128"/>
                <a:cs typeface="Times New Roman (本文のフォント - コンプレ"/>
              </a:rPr>
              <a:t>多い。</a:t>
            </a:r>
            <a:endParaRPr lang="en-US" altLang="ja-JP" sz="22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ルールを守ろうという意識がある児童は比較的に多い。</a:t>
            </a:r>
          </a:p>
          <a:p>
            <a:pPr>
              <a:lnSpc>
                <a:spcPts val="2500"/>
              </a:lnSpc>
            </a:pP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表やグラフを作ること</a:t>
            </a:r>
            <a:r>
              <a:rPr lang="ja-JP" altLang="en-US" sz="2200" dirty="0">
                <a:latin typeface="ＤＦ特太ゴシック体" panose="020B0509000000000000" pitchFamily="49" charset="-128"/>
                <a:ea typeface="ＤＦ特太ゴシック体" panose="020B0509000000000000" pitchFamily="49" charset="-128"/>
                <a:cs typeface="Times New Roman (本文のフォント - コンプレ"/>
              </a:rPr>
              <a:t>が苦手な傾向がある。</a:t>
            </a:r>
            <a:endParaRPr lang="en-US" altLang="ja-JP" sz="22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情報収集でコンピューターをさらに活用していきたい。</a:t>
            </a:r>
            <a:endParaRPr lang="en-US" altLang="ja-JP"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協働学習やふりかえり時でのコンピューター活用</a:t>
            </a:r>
            <a:r>
              <a:rPr lang="ja-JP" altLang="en-US" sz="2200" dirty="0">
                <a:latin typeface="ＤＦ特太ゴシック体" panose="020B0509000000000000" pitchFamily="49" charset="-128"/>
                <a:ea typeface="ＤＦ特太ゴシック体" panose="020B0509000000000000" pitchFamily="49" charset="-128"/>
                <a:cs typeface="Times New Roman (本文のフォント - コンプレ"/>
              </a:rPr>
              <a:t>に</a:t>
            </a:r>
            <a:r>
              <a:rPr lang="ja-JP" altLang="en-US" sz="2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可能性がある。</a:t>
            </a: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p:txBody>
      </p:sp>
      <p:sp>
        <p:nvSpPr>
          <p:cNvPr id="8" name="テキスト ボックス 7">
            <a:extLst>
              <a:ext uri="{FF2B5EF4-FFF2-40B4-BE49-F238E27FC236}">
                <a16:creationId xmlns:a16="http://schemas.microsoft.com/office/drawing/2014/main" id="{FBC67D04-26CC-4242-8138-2BC81279EAD3}"/>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環境評価研究班</a:t>
            </a:r>
          </a:p>
        </p:txBody>
      </p:sp>
      <p:sp>
        <p:nvSpPr>
          <p:cNvPr id="9" name="テキスト ボックス 8">
            <a:extLst>
              <a:ext uri="{FF2B5EF4-FFF2-40B4-BE49-F238E27FC236}">
                <a16:creationId xmlns:a16="http://schemas.microsoft.com/office/drawing/2014/main" id="{A6EF5D35-838A-42AC-B8B2-01EC06F24D96}"/>
              </a:ext>
            </a:extLst>
          </p:cNvPr>
          <p:cNvSpPr txBox="1"/>
          <p:nvPr/>
        </p:nvSpPr>
        <p:spPr>
          <a:xfrm>
            <a:off x="2867025" y="584775"/>
            <a:ext cx="425591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令和元年度の取組について</a:t>
            </a:r>
          </a:p>
        </p:txBody>
      </p:sp>
      <p:sp>
        <p:nvSpPr>
          <p:cNvPr id="10" name="テキスト ボックス 9">
            <a:extLst>
              <a:ext uri="{FF2B5EF4-FFF2-40B4-BE49-F238E27FC236}">
                <a16:creationId xmlns:a16="http://schemas.microsoft.com/office/drawing/2014/main" id="{6B3C8BB1-ABE8-4DF6-B705-4537FCF9EB8A}"/>
              </a:ext>
            </a:extLst>
          </p:cNvPr>
          <p:cNvSpPr txBox="1"/>
          <p:nvPr/>
        </p:nvSpPr>
        <p:spPr>
          <a:xfrm>
            <a:off x="6710289" y="584774"/>
            <a:ext cx="281163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en-US" altLang="ja-JP" sz="2400" dirty="0"/>
              <a:t>5</a:t>
            </a:r>
            <a:r>
              <a:rPr kumimoji="1" lang="en-US" altLang="ja-JP" sz="2400" dirty="0"/>
              <a:t>】</a:t>
            </a:r>
            <a:endParaRPr kumimoji="1" lang="ja-JP" altLang="en-US" sz="2400" dirty="0"/>
          </a:p>
        </p:txBody>
      </p:sp>
    </p:spTree>
    <p:extLst>
      <p:ext uri="{BB962C8B-B14F-4D97-AF65-F5344CB8AC3E}">
        <p14:creationId xmlns:p14="http://schemas.microsoft.com/office/powerpoint/2010/main" val="210566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環境評価研究班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令和元年度の取組について</a:t>
            </a:r>
          </a:p>
        </p:txBody>
      </p:sp>
      <p:sp>
        <p:nvSpPr>
          <p:cNvPr id="6" name="テキスト ボックス 5"/>
          <p:cNvSpPr txBox="1"/>
          <p:nvPr/>
        </p:nvSpPr>
        <p:spPr>
          <a:xfrm>
            <a:off x="342900" y="1204674"/>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２回の実態調査の実施</a:t>
            </a:r>
          </a:p>
        </p:txBody>
      </p:sp>
      <p:sp>
        <p:nvSpPr>
          <p:cNvPr id="7" name="正方形/長方形 6"/>
          <p:cNvSpPr/>
          <p:nvPr/>
        </p:nvSpPr>
        <p:spPr>
          <a:xfrm>
            <a:off x="342900" y="2021682"/>
            <a:ext cx="12275822" cy="5319405"/>
          </a:xfrm>
          <a:prstGeom prst="rect">
            <a:avLst/>
          </a:prstGeom>
        </p:spPr>
        <p:txBody>
          <a:bodyPr wrap="square">
            <a:spAutoFit/>
          </a:bodyPr>
          <a:lstStyle/>
          <a:p>
            <a:pPr>
              <a:lnSpc>
                <a:spcPts val="2500"/>
              </a:lnSpc>
            </a:pPr>
            <a:r>
              <a:rPr lang="en-US" altLang="ja-JP" sz="28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800" dirty="0">
                <a:effectLst/>
                <a:latin typeface="ＤＦ特太ゴシック体" panose="020B0509000000000000" pitchFamily="49" charset="-128"/>
                <a:ea typeface="ＤＦ特太ゴシック体" panose="020B0509000000000000" pitchFamily="49" charset="-128"/>
                <a:cs typeface="Times New Roman (本文のフォント - コンプレ"/>
              </a:rPr>
              <a:t>２回目の実態調査に関して</a:t>
            </a:r>
            <a:r>
              <a:rPr lang="en-US" altLang="ja-JP" sz="28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ja-JP" altLang="en-US" sz="28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協働学習に関する項目の数値</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増（</a:t>
            </a:r>
            <a:r>
              <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rPr>
              <a:t>28.7</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a:t>
            </a:r>
            <a:r>
              <a:rPr lang="en-US" altLang="ja-JP" sz="32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48.6</a:t>
            </a:r>
            <a:r>
              <a:rPr lang="ja-JP" altLang="en-US" sz="32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「コンピューターを使って発表するためのスライドや資　</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料を作ることが得意である」という項目の結果が全国の</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4</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倍。</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情報収集におけるコンピューター活用の項目の数値</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増。</a:t>
            </a:r>
            <a:r>
              <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rPr>
              <a:t>(64.4</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a:t>
            </a:r>
            <a:r>
              <a:rPr lang="en-US" altLang="ja-JP" sz="32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72.6</a:t>
            </a:r>
            <a:r>
              <a:rPr lang="ja-JP" altLang="en-US" sz="32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ローマ字入力に関する数値増（下学年</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26.2</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en-US" altLang="ja-JP" sz="3200" dirty="0">
                <a:solidFill>
                  <a:srgbClr val="FF0000"/>
                </a:solidFill>
                <a:effectLst/>
                <a:latin typeface="ＤＦ特太ゴシック体" panose="020B0509000000000000" pitchFamily="49" charset="-128"/>
                <a:ea typeface="ＤＦ特太ゴシック体" panose="020B0509000000000000" pitchFamily="49" charset="-128"/>
                <a:cs typeface="Times New Roman (本文のフォント - コンプレ"/>
              </a:rPr>
              <a:t>31.2</a:t>
            </a:r>
            <a:r>
              <a:rPr lang="ja-JP" altLang="en-US" sz="3200" dirty="0">
                <a:solidFill>
                  <a:srgbClr val="FF0000"/>
                </a:solidFill>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上学年</a:t>
            </a:r>
            <a:r>
              <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rPr>
              <a:t>60</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.3</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en-US" altLang="ja-JP" sz="3200" dirty="0">
                <a:solidFill>
                  <a:srgbClr val="FF0000"/>
                </a:solidFill>
                <a:effectLst/>
                <a:latin typeface="ＤＦ特太ゴシック体" panose="020B0509000000000000" pitchFamily="49" charset="-128"/>
                <a:ea typeface="ＤＦ特太ゴシック体" panose="020B0509000000000000" pitchFamily="49" charset="-128"/>
                <a:cs typeface="Times New Roman (本文のフォント - コンプレ"/>
              </a:rPr>
              <a:t>70.6</a:t>
            </a:r>
            <a:r>
              <a:rPr lang="ja-JP" altLang="en-US" sz="3200" dirty="0">
                <a:solidFill>
                  <a:srgbClr val="FF0000"/>
                </a:solidFill>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キーボード入力が苦手な児童まだ３割ほどいる　</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2500"/>
              </a:lnSpc>
            </a:pP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情報モラル指導を確実に行っていく必要性がある。</a:t>
            </a: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p:txBody>
      </p:sp>
      <p:sp>
        <p:nvSpPr>
          <p:cNvPr id="8" name="テキスト ボックス 7">
            <a:extLst>
              <a:ext uri="{FF2B5EF4-FFF2-40B4-BE49-F238E27FC236}">
                <a16:creationId xmlns:a16="http://schemas.microsoft.com/office/drawing/2014/main" id="{074F728D-E0E0-4EF8-A60B-6C49A4EF95BD}"/>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環境評価研究班</a:t>
            </a:r>
          </a:p>
        </p:txBody>
      </p:sp>
      <p:sp>
        <p:nvSpPr>
          <p:cNvPr id="9" name="テキスト ボックス 8">
            <a:extLst>
              <a:ext uri="{FF2B5EF4-FFF2-40B4-BE49-F238E27FC236}">
                <a16:creationId xmlns:a16="http://schemas.microsoft.com/office/drawing/2014/main" id="{1CF37250-35DD-4DA6-8D61-0F49201A31A0}"/>
              </a:ext>
            </a:extLst>
          </p:cNvPr>
          <p:cNvSpPr txBox="1"/>
          <p:nvPr/>
        </p:nvSpPr>
        <p:spPr>
          <a:xfrm>
            <a:off x="2867025" y="584775"/>
            <a:ext cx="425591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令和元年度の取組について</a:t>
            </a:r>
          </a:p>
        </p:txBody>
      </p:sp>
      <p:sp>
        <p:nvSpPr>
          <p:cNvPr id="10" name="テキスト ボックス 9">
            <a:extLst>
              <a:ext uri="{FF2B5EF4-FFF2-40B4-BE49-F238E27FC236}">
                <a16:creationId xmlns:a16="http://schemas.microsoft.com/office/drawing/2014/main" id="{8CD89BF0-849A-4C94-88C5-418695884B9D}"/>
              </a:ext>
            </a:extLst>
          </p:cNvPr>
          <p:cNvSpPr txBox="1"/>
          <p:nvPr/>
        </p:nvSpPr>
        <p:spPr>
          <a:xfrm>
            <a:off x="6710289" y="584774"/>
            <a:ext cx="2811633"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en-US" altLang="ja-JP" sz="2400" dirty="0"/>
              <a:t>5</a:t>
            </a:r>
            <a:r>
              <a:rPr kumimoji="1" lang="en-US" altLang="ja-JP" sz="2400" dirty="0"/>
              <a:t>】</a:t>
            </a:r>
            <a:endParaRPr kumimoji="1" lang="ja-JP" altLang="en-US" sz="2400" dirty="0"/>
          </a:p>
        </p:txBody>
      </p:sp>
    </p:spTree>
    <p:extLst>
      <p:ext uri="{BB962C8B-B14F-4D97-AF65-F5344CB8AC3E}">
        <p14:creationId xmlns:p14="http://schemas.microsoft.com/office/powerpoint/2010/main" val="189542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0" y="584775"/>
            <a:ext cx="1725051" cy="715089"/>
          </a:xfrm>
          <a:prstGeom prst="roundRect">
            <a:avLst/>
          </a:prstGeom>
          <a:solidFill>
            <a:srgbClr val="FFFF00"/>
          </a:solidFill>
        </p:spPr>
        <p:txBody>
          <a:bodyPr wrap="square" rtlCol="0">
            <a:spAutoFit/>
          </a:bodyPr>
          <a:lstStyle/>
          <a:p>
            <a:pPr algn="ctr"/>
            <a:r>
              <a:rPr kumimoji="1" lang="ja-JP" altLang="en-US" sz="3600" dirty="0">
                <a:latin typeface="ＤＦ特太ゴシック体" panose="020B0509000000000000" pitchFamily="49" charset="-128"/>
                <a:ea typeface="ＤＦ特太ゴシック体" panose="020B0509000000000000" pitchFamily="49" charset="-128"/>
              </a:rPr>
              <a:t>成果</a:t>
            </a:r>
          </a:p>
        </p:txBody>
      </p:sp>
      <p:sp>
        <p:nvSpPr>
          <p:cNvPr id="5" name="テキスト ボックス 4"/>
          <p:cNvSpPr txBox="1"/>
          <p:nvPr/>
        </p:nvSpPr>
        <p:spPr>
          <a:xfrm>
            <a:off x="6438900" y="609331"/>
            <a:ext cx="2886075"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ja-JP" altLang="en-US" sz="2400" dirty="0"/>
              <a:t>６</a:t>
            </a:r>
            <a:r>
              <a:rPr kumimoji="1" lang="en-US" altLang="ja-JP" sz="2400" dirty="0"/>
              <a:t>】</a:t>
            </a:r>
            <a:endParaRPr kumimoji="1" lang="ja-JP" altLang="en-US" sz="2400" dirty="0"/>
          </a:p>
        </p:txBody>
      </p:sp>
      <p:sp>
        <p:nvSpPr>
          <p:cNvPr id="7" name="テキスト ボックス 6"/>
          <p:cNvSpPr txBox="1"/>
          <p:nvPr/>
        </p:nvSpPr>
        <p:spPr>
          <a:xfrm>
            <a:off x="342900" y="1478281"/>
            <a:ext cx="8863012" cy="1200329"/>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2700000" scaled="1"/>
            <a:tileRect/>
          </a:gra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2400" dirty="0">
                <a:latin typeface="ＤＦ特太ゴシック体" panose="020B0509000000000000" pitchFamily="49" charset="-128"/>
                <a:ea typeface="ＤＦ特太ゴシック体" panose="020B0509000000000000" pitchFamily="49" charset="-128"/>
              </a:rPr>
              <a:t>仮説１</a:t>
            </a:r>
            <a:endParaRPr lang="en-US" altLang="ja-JP" sz="2400" dirty="0">
              <a:latin typeface="ＤＦ特太ゴシック体" panose="020B0509000000000000" pitchFamily="49" charset="-128"/>
              <a:ea typeface="ＤＦ特太ゴシック体" panose="020B0509000000000000" pitchFamily="49" charset="-128"/>
            </a:endParaRPr>
          </a:p>
          <a:p>
            <a:r>
              <a:rPr lang="ja-JP" altLang="en-US" sz="2400" dirty="0">
                <a:latin typeface="ＤＦ特太ゴシック体" panose="020B0509000000000000" pitchFamily="49" charset="-128"/>
                <a:ea typeface="ＤＦ特太ゴシック体" panose="020B0509000000000000" pitchFamily="49" charset="-128"/>
              </a:rPr>
              <a:t>タブレットの各学級への配布や</a:t>
            </a:r>
            <a:r>
              <a:rPr lang="en-US" altLang="ja-JP" sz="2400" dirty="0" err="1">
                <a:latin typeface="ＤＦ特太ゴシック体" panose="020B0509000000000000" pitchFamily="49" charset="-128"/>
                <a:ea typeface="ＤＦ特太ゴシック体" panose="020B0509000000000000" pitchFamily="49" charset="-128"/>
              </a:rPr>
              <a:t>ipad</a:t>
            </a:r>
            <a:r>
              <a:rPr lang="ja-JP" altLang="en-US" sz="2400" dirty="0">
                <a:latin typeface="ＤＦ特太ゴシック体" panose="020B0509000000000000" pitchFamily="49" charset="-128"/>
                <a:ea typeface="ＤＦ特太ゴシック体" panose="020B0509000000000000" pitchFamily="49" charset="-128"/>
              </a:rPr>
              <a:t>の管理を始め情報環境の整備が行われ</a:t>
            </a:r>
            <a:r>
              <a:rPr lang="en-US" altLang="ja-JP" sz="2400" dirty="0">
                <a:latin typeface="ＤＦ特太ゴシック体" panose="020B0509000000000000" pitchFamily="49" charset="-128"/>
                <a:ea typeface="ＤＦ特太ゴシック体" panose="020B0509000000000000" pitchFamily="49" charset="-128"/>
              </a:rPr>
              <a:t>,</a:t>
            </a:r>
            <a:r>
              <a:rPr lang="ja-JP" altLang="en-US" sz="2400" dirty="0">
                <a:latin typeface="ＤＦ特太ゴシック体" panose="020B0509000000000000" pitchFamily="49" charset="-128"/>
                <a:ea typeface="ＤＦ特太ゴシック体" panose="020B0509000000000000" pitchFamily="49" charset="-128"/>
              </a:rPr>
              <a:t>主体的に活用する姿も見られつつある。</a:t>
            </a:r>
            <a:endParaRPr lang="en-US" altLang="ja-JP" sz="2400" dirty="0">
              <a:latin typeface="ＤＦ特太ゴシック体" panose="020B0509000000000000" pitchFamily="49" charset="-128"/>
              <a:ea typeface="ＤＦ特太ゴシック体" panose="020B0509000000000000" pitchFamily="49" charset="-128"/>
            </a:endParaRPr>
          </a:p>
        </p:txBody>
      </p:sp>
      <p:sp>
        <p:nvSpPr>
          <p:cNvPr id="8" name="テキスト ボックス 7"/>
          <p:cNvSpPr txBox="1"/>
          <p:nvPr/>
        </p:nvSpPr>
        <p:spPr>
          <a:xfrm>
            <a:off x="342900" y="3085895"/>
            <a:ext cx="8863012" cy="1569660"/>
          </a:xfrm>
          <a:prstGeom prst="rect">
            <a:avLst/>
          </a:prstGeom>
          <a:solidFill>
            <a:srgbClr val="99FF66"/>
          </a:soli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2400" dirty="0">
                <a:latin typeface="ＤＦ特太ゴシック体" panose="020B0509000000000000" pitchFamily="49" charset="-128"/>
                <a:ea typeface="ＤＦ特太ゴシック体" panose="020B0509000000000000" pitchFamily="49" charset="-128"/>
              </a:rPr>
              <a:t>仮説２</a:t>
            </a:r>
            <a:endParaRPr lang="en-US" altLang="ja-JP" sz="2400" dirty="0">
              <a:latin typeface="ＤＦ特太ゴシック体" panose="020B0509000000000000" pitchFamily="49" charset="-128"/>
              <a:ea typeface="ＤＦ特太ゴシック体" panose="020B0509000000000000" pitchFamily="49" charset="-128"/>
            </a:endParaRPr>
          </a:p>
          <a:p>
            <a:r>
              <a:rPr lang="ja-JP" altLang="en-US" sz="2400" dirty="0">
                <a:latin typeface="ＤＦ特太ゴシック体" panose="020B0509000000000000" pitchFamily="49" charset="-128"/>
                <a:ea typeface="ＤＦ特太ゴシック体" panose="020B0509000000000000" pitchFamily="49" charset="-128"/>
              </a:rPr>
              <a:t>指導計画に基づいた情報機器の活用を通して</a:t>
            </a:r>
            <a:r>
              <a:rPr lang="en-US" altLang="ja-JP" sz="2400" dirty="0">
                <a:latin typeface="ＤＦ特太ゴシック体" panose="020B0509000000000000" pitchFamily="49" charset="-128"/>
                <a:ea typeface="ＤＦ特太ゴシック体" panose="020B0509000000000000" pitchFamily="49" charset="-128"/>
              </a:rPr>
              <a:t>,</a:t>
            </a:r>
            <a:r>
              <a:rPr lang="ja-JP" altLang="en-US" sz="2400" dirty="0">
                <a:latin typeface="ＤＦ特太ゴシック体" panose="020B0509000000000000" pitchFamily="49" charset="-128"/>
                <a:ea typeface="ＤＦ特太ゴシック体" panose="020B0509000000000000" pitchFamily="49" charset="-128"/>
              </a:rPr>
              <a:t>各学年の発達段階に応じた活動ができつつある。自分に合った方法で考えを伝え合う姿も見られた。</a:t>
            </a:r>
            <a:endParaRPr lang="en-US" altLang="ja-JP" sz="2400" dirty="0">
              <a:latin typeface="ＤＦ特太ゴシック体" panose="020B0509000000000000" pitchFamily="49" charset="-128"/>
              <a:ea typeface="ＤＦ特太ゴシック体" panose="020B0509000000000000" pitchFamily="49" charset="-128"/>
            </a:endParaRPr>
          </a:p>
        </p:txBody>
      </p:sp>
      <p:sp>
        <p:nvSpPr>
          <p:cNvPr id="9" name="テキスト ボックス 8"/>
          <p:cNvSpPr txBox="1"/>
          <p:nvPr/>
        </p:nvSpPr>
        <p:spPr>
          <a:xfrm>
            <a:off x="342900" y="5072896"/>
            <a:ext cx="8863012" cy="1200329"/>
          </a:xfrm>
          <a:prstGeom prst="rect">
            <a:avLst/>
          </a:prstGeom>
          <a:solidFill>
            <a:srgbClr val="FFC000"/>
          </a:soli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2400" dirty="0">
                <a:latin typeface="ＤＦ特太ゴシック体" panose="020B0509000000000000" pitchFamily="49" charset="-128"/>
                <a:ea typeface="ＤＦ特太ゴシック体" panose="020B0509000000000000" pitchFamily="49" charset="-128"/>
              </a:rPr>
              <a:t>仮説３</a:t>
            </a:r>
            <a:endParaRPr lang="en-US" altLang="ja-JP" sz="2400" dirty="0">
              <a:latin typeface="ＤＦ特太ゴシック体" panose="020B0509000000000000" pitchFamily="49" charset="-128"/>
              <a:ea typeface="ＤＦ特太ゴシック体" panose="020B0509000000000000" pitchFamily="49" charset="-128"/>
            </a:endParaRPr>
          </a:p>
          <a:p>
            <a:r>
              <a:rPr lang="ja-JP" altLang="en-US" sz="2400" dirty="0">
                <a:latin typeface="ＤＦ特太ゴシック体" panose="020B0509000000000000" pitchFamily="49" charset="-128"/>
                <a:ea typeface="ＤＦ特太ゴシック体" panose="020B0509000000000000" pitchFamily="49" charset="-128"/>
              </a:rPr>
              <a:t>伝え合いの際の効果的な</a:t>
            </a:r>
            <a:r>
              <a:rPr lang="en-US" altLang="ja-JP" sz="2400" dirty="0">
                <a:latin typeface="ＤＦ特太ゴシック体" panose="020B0509000000000000" pitchFamily="49" charset="-128"/>
                <a:ea typeface="ＤＦ特太ゴシック体" panose="020B0509000000000000" pitchFamily="49" charset="-128"/>
              </a:rPr>
              <a:t>ICT</a:t>
            </a:r>
            <a:r>
              <a:rPr lang="ja-JP" altLang="en-US" sz="2400" dirty="0">
                <a:latin typeface="ＤＦ特太ゴシック体" panose="020B0509000000000000" pitchFamily="49" charset="-128"/>
                <a:ea typeface="ＤＦ特太ゴシック体" panose="020B0509000000000000" pitchFamily="49" charset="-128"/>
              </a:rPr>
              <a:t>機器の活用が見られ</a:t>
            </a:r>
            <a:r>
              <a:rPr lang="en-US" altLang="ja-JP" sz="2400" dirty="0">
                <a:latin typeface="ＤＦ特太ゴシック体" panose="020B0509000000000000" pitchFamily="49" charset="-128"/>
                <a:ea typeface="ＤＦ特太ゴシック体" panose="020B0509000000000000" pitchFamily="49" charset="-128"/>
              </a:rPr>
              <a:t>,</a:t>
            </a:r>
            <a:r>
              <a:rPr lang="ja-JP" altLang="en-US" sz="2400" dirty="0">
                <a:latin typeface="ＤＦ特太ゴシック体" panose="020B0509000000000000" pitchFamily="49" charset="-128"/>
                <a:ea typeface="ＤＦ特太ゴシック体" panose="020B0509000000000000" pitchFamily="49" charset="-128"/>
              </a:rPr>
              <a:t>今までになかった情報が生まれた場面があった。</a:t>
            </a:r>
            <a:endParaRPr lang="en-US" altLang="ja-JP"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37757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654711" cy="715089"/>
          </a:xfrm>
          <a:prstGeom prst="roundRect">
            <a:avLst/>
          </a:prstGeom>
          <a:solidFill>
            <a:srgbClr val="FFFF00"/>
          </a:solidFill>
        </p:spPr>
        <p:txBody>
          <a:bodyPr wrap="square" rtlCol="0">
            <a:spAutoFit/>
          </a:bodyPr>
          <a:lstStyle/>
          <a:p>
            <a:pPr algn="ctr"/>
            <a:r>
              <a:rPr kumimoji="1" lang="ja-JP" altLang="en-US" sz="3600" dirty="0">
                <a:latin typeface="ＤＦ特太ゴシック体" panose="020B0509000000000000" pitchFamily="49" charset="-128"/>
                <a:ea typeface="ＤＦ特太ゴシック体" panose="020B0509000000000000" pitchFamily="49" charset="-128"/>
              </a:rPr>
              <a:t>課題</a:t>
            </a:r>
            <a:endParaRPr kumimoji="1" lang="ja-JP" altLang="en-US" sz="3200" dirty="0">
              <a:latin typeface="ＤＦ特太ゴシック体" panose="020B0509000000000000" pitchFamily="49" charset="-128"/>
              <a:ea typeface="ＤＦ特太ゴシック体" panose="020B0509000000000000" pitchFamily="49" charset="-128"/>
            </a:endParaRPr>
          </a:p>
        </p:txBody>
      </p:sp>
      <p:sp>
        <p:nvSpPr>
          <p:cNvPr id="5" name="テキスト ボックス 4"/>
          <p:cNvSpPr txBox="1"/>
          <p:nvPr/>
        </p:nvSpPr>
        <p:spPr>
          <a:xfrm>
            <a:off x="6432308" y="584775"/>
            <a:ext cx="2892668"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６</a:t>
            </a:r>
            <a:r>
              <a:rPr kumimoji="1" lang="en-US" altLang="ja-JP" sz="2400" dirty="0"/>
              <a:t>】</a:t>
            </a:r>
            <a:endParaRPr kumimoji="1" lang="ja-JP" altLang="en-US" sz="2400" dirty="0"/>
          </a:p>
        </p:txBody>
      </p:sp>
      <p:sp>
        <p:nvSpPr>
          <p:cNvPr id="7" name="テキスト ボックス 6"/>
          <p:cNvSpPr txBox="1"/>
          <p:nvPr/>
        </p:nvSpPr>
        <p:spPr>
          <a:xfrm>
            <a:off x="342900" y="1631215"/>
            <a:ext cx="8863012" cy="1200329"/>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2700000" scaled="1"/>
            <a:tileRect/>
          </a:gra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2400" dirty="0">
                <a:latin typeface="ＤＦ特太ゴシック体" panose="020B0509000000000000" pitchFamily="49" charset="-128"/>
                <a:ea typeface="ＤＦ特太ゴシック体" panose="020B0509000000000000" pitchFamily="49" charset="-128"/>
              </a:rPr>
              <a:t>仮説１</a:t>
            </a:r>
          </a:p>
          <a:p>
            <a:r>
              <a:rPr lang="ja-JP" altLang="en-US" sz="2400" dirty="0">
                <a:latin typeface="ＤＦ特太ゴシック体" panose="020B0509000000000000" pitchFamily="49" charset="-128"/>
                <a:ea typeface="ＤＦ特太ゴシック体" panose="020B0509000000000000" pitchFamily="49" charset="-128"/>
              </a:rPr>
              <a:t>主体的な活用をよりさかんにするための「情報コーナー」の作成や</a:t>
            </a:r>
            <a:r>
              <a:rPr lang="en-US" altLang="ja-JP" sz="2400" dirty="0">
                <a:latin typeface="ＤＦ特太ゴシック体" panose="020B0509000000000000" pitchFamily="49" charset="-128"/>
                <a:ea typeface="ＤＦ特太ゴシック体" panose="020B0509000000000000" pitchFamily="49" charset="-128"/>
              </a:rPr>
              <a:t>,</a:t>
            </a:r>
            <a:r>
              <a:rPr lang="ja-JP" altLang="en-US" sz="2400" dirty="0">
                <a:latin typeface="ＤＦ特太ゴシック体" panose="020B0509000000000000" pitchFamily="49" charset="-128"/>
                <a:ea typeface="ＤＦ特太ゴシック体" panose="020B0509000000000000" pitchFamily="49" charset="-128"/>
              </a:rPr>
              <a:t>情報モラル指導の徹底が必要である。</a:t>
            </a:r>
            <a:endParaRPr lang="en-US" altLang="ja-JP" sz="2400" dirty="0">
              <a:latin typeface="ＤＦ特太ゴシック体" panose="020B0509000000000000" pitchFamily="49" charset="-128"/>
              <a:ea typeface="ＤＦ特太ゴシック体" panose="020B0509000000000000" pitchFamily="49" charset="-128"/>
            </a:endParaRPr>
          </a:p>
        </p:txBody>
      </p:sp>
      <p:sp>
        <p:nvSpPr>
          <p:cNvPr id="8" name="テキスト ボックス 7"/>
          <p:cNvSpPr txBox="1"/>
          <p:nvPr/>
        </p:nvSpPr>
        <p:spPr>
          <a:xfrm>
            <a:off x="342900" y="3239278"/>
            <a:ext cx="8863012" cy="1200329"/>
          </a:xfrm>
          <a:prstGeom prst="rect">
            <a:avLst/>
          </a:prstGeom>
          <a:solidFill>
            <a:srgbClr val="99FF66"/>
          </a:soli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2400" dirty="0">
                <a:latin typeface="ＤＦ特太ゴシック体" panose="020B0509000000000000" pitchFamily="49" charset="-128"/>
                <a:ea typeface="ＤＦ特太ゴシック体" panose="020B0509000000000000" pitchFamily="49" charset="-128"/>
              </a:rPr>
              <a:t>仮説２</a:t>
            </a:r>
            <a:endParaRPr lang="en-US" altLang="ja-JP" sz="2400" dirty="0">
              <a:latin typeface="ＤＦ特太ゴシック体" panose="020B0509000000000000" pitchFamily="49" charset="-128"/>
              <a:ea typeface="ＤＦ特太ゴシック体" panose="020B0509000000000000" pitchFamily="49" charset="-128"/>
            </a:endParaRPr>
          </a:p>
          <a:p>
            <a:r>
              <a:rPr lang="ja-JP" altLang="en-US" sz="2400" dirty="0">
                <a:latin typeface="ＤＦ特太ゴシック体" panose="020B0509000000000000" pitchFamily="49" charset="-128"/>
                <a:ea typeface="ＤＦ特太ゴシック体" panose="020B0509000000000000" pitchFamily="49" charset="-128"/>
              </a:rPr>
              <a:t>より「主体的・対話的な学び」の実現と情報機器を効果的に扱い「適切に自分の思い表す」ための手立ての工夫が必要である。</a:t>
            </a:r>
            <a:endParaRPr lang="en-US" altLang="ja-JP" sz="2400" dirty="0">
              <a:latin typeface="ＤＦ特太ゴシック体" panose="020B0509000000000000" pitchFamily="49" charset="-128"/>
              <a:ea typeface="ＤＦ特太ゴシック体" panose="020B0509000000000000" pitchFamily="49" charset="-128"/>
            </a:endParaRPr>
          </a:p>
        </p:txBody>
      </p:sp>
      <p:sp>
        <p:nvSpPr>
          <p:cNvPr id="9" name="テキスト ボックス 8"/>
          <p:cNvSpPr txBox="1"/>
          <p:nvPr/>
        </p:nvSpPr>
        <p:spPr>
          <a:xfrm>
            <a:off x="342900" y="4866184"/>
            <a:ext cx="8863012" cy="1200329"/>
          </a:xfrm>
          <a:prstGeom prst="rect">
            <a:avLst/>
          </a:prstGeom>
          <a:solidFill>
            <a:srgbClr val="FFC000"/>
          </a:soli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2400" dirty="0">
                <a:latin typeface="ＤＦ特太ゴシック体" panose="020B0509000000000000" pitchFamily="49" charset="-128"/>
                <a:ea typeface="ＤＦ特太ゴシック体" panose="020B0509000000000000" pitchFamily="49" charset="-128"/>
              </a:rPr>
              <a:t>仮説３</a:t>
            </a:r>
            <a:endParaRPr lang="en-US" altLang="ja-JP" sz="2400" dirty="0">
              <a:latin typeface="ＤＦ特太ゴシック体" panose="020B0509000000000000" pitchFamily="49" charset="-128"/>
              <a:ea typeface="ＤＦ特太ゴシック体" panose="020B0509000000000000" pitchFamily="49" charset="-128"/>
            </a:endParaRPr>
          </a:p>
          <a:p>
            <a:r>
              <a:rPr lang="ja-JP" altLang="en-US" sz="2400" dirty="0">
                <a:latin typeface="ＤＦ特太ゴシック体" panose="020B0509000000000000" pitchFamily="49" charset="-128"/>
                <a:ea typeface="ＤＦ特太ゴシック体" panose="020B0509000000000000" pitchFamily="49" charset="-128"/>
              </a:rPr>
              <a:t>より効果的な「試行錯誤の場の工夫」と「見方・考え方」のさらなる深まりが求められる。</a:t>
            </a:r>
            <a:endParaRPr lang="en-US" altLang="ja-JP"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427252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9940088"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25241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5" name="テキスト ボックス 4"/>
          <p:cNvSpPr txBox="1"/>
          <p:nvPr/>
        </p:nvSpPr>
        <p:spPr>
          <a:xfrm>
            <a:off x="7410982" y="603986"/>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７</a:t>
            </a:r>
            <a:r>
              <a:rPr kumimoji="1" lang="en-US" altLang="ja-JP" sz="2400" dirty="0"/>
              <a:t>】</a:t>
            </a:r>
            <a:endParaRPr kumimoji="1" lang="ja-JP" altLang="en-US" sz="2400" dirty="0"/>
          </a:p>
        </p:txBody>
      </p:sp>
      <p:sp>
        <p:nvSpPr>
          <p:cNvPr id="6" name="テキスト ボックス 5"/>
          <p:cNvSpPr txBox="1"/>
          <p:nvPr/>
        </p:nvSpPr>
        <p:spPr>
          <a:xfrm>
            <a:off x="342900" y="1556503"/>
            <a:ext cx="9940088" cy="317009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en-US" sz="4000" dirty="0">
                <a:latin typeface="ＤＦ特太ゴシック体" panose="020B0509000000000000" pitchFamily="49" charset="-128"/>
                <a:ea typeface="ＤＦ特太ゴシック体" panose="020B0509000000000000" pitchFamily="49" charset="-128"/>
              </a:rPr>
              <a:t>〇　</a:t>
            </a:r>
            <a:r>
              <a:rPr lang="ja-JP" altLang="ja-JP" sz="4000" dirty="0">
                <a:latin typeface="ＤＦ特太ゴシック体" panose="020B0509000000000000" pitchFamily="49" charset="-128"/>
                <a:ea typeface="ＤＦ特太ゴシック体" panose="020B0509000000000000" pitchFamily="49" charset="-128"/>
              </a:rPr>
              <a:t>各学年共通実践の作成・取りまとめ</a:t>
            </a:r>
            <a:endParaRPr lang="en-US" altLang="ja-JP" sz="4000" dirty="0">
              <a:latin typeface="ＤＦ特太ゴシック体" panose="020B0509000000000000" pitchFamily="49" charset="-128"/>
              <a:ea typeface="ＤＦ特太ゴシック体" panose="020B0509000000000000" pitchFamily="49" charset="-128"/>
            </a:endParaRPr>
          </a:p>
          <a:p>
            <a:r>
              <a:rPr lang="ja-JP" altLang="en-US" sz="4000" dirty="0">
                <a:latin typeface="ＤＦ特太ゴシック体" panose="020B0509000000000000" pitchFamily="49" charset="-128"/>
                <a:ea typeface="ＤＦ特太ゴシック体" panose="020B0509000000000000" pitchFamily="49" charset="-128"/>
              </a:rPr>
              <a:t>〇　</a:t>
            </a:r>
            <a:r>
              <a:rPr lang="ja-JP" altLang="ja-JP" sz="4000" dirty="0">
                <a:latin typeface="ＤＦ特太ゴシック体" panose="020B0509000000000000" pitchFamily="49" charset="-128"/>
                <a:ea typeface="ＤＦ特太ゴシック体" panose="020B0509000000000000" pitchFamily="49" charset="-128"/>
              </a:rPr>
              <a:t>各学年での情報教育年間指導計画</a:t>
            </a:r>
            <a:r>
              <a:rPr lang="ja-JP" altLang="en-US" sz="4000" dirty="0">
                <a:latin typeface="ＤＦ特太ゴシック体" panose="020B0509000000000000" pitchFamily="49" charset="-128"/>
                <a:ea typeface="ＤＦ特太ゴシック体" panose="020B0509000000000000" pitchFamily="49" charset="-128"/>
              </a:rPr>
              <a:t>に基　</a:t>
            </a:r>
            <a:endParaRPr lang="en-US" altLang="ja-JP" sz="4000" dirty="0">
              <a:latin typeface="ＤＦ特太ゴシック体" panose="020B0509000000000000" pitchFamily="49" charset="-128"/>
              <a:ea typeface="ＤＦ特太ゴシック体" panose="020B0509000000000000" pitchFamily="49" charset="-128"/>
            </a:endParaRPr>
          </a:p>
          <a:p>
            <a:r>
              <a:rPr lang="ja-JP" altLang="en-US" sz="4000" dirty="0">
                <a:latin typeface="ＤＦ特太ゴシック体" panose="020B0509000000000000" pitchFamily="49" charset="-128"/>
                <a:ea typeface="ＤＦ特太ゴシック体" panose="020B0509000000000000" pitchFamily="49" charset="-128"/>
              </a:rPr>
              <a:t>　</a:t>
            </a:r>
            <a:r>
              <a:rPr lang="ja-JP" altLang="en-US" sz="4000" dirty="0" err="1">
                <a:latin typeface="ＤＦ特太ゴシック体" panose="020B0509000000000000" pitchFamily="49" charset="-128"/>
                <a:ea typeface="ＤＦ特太ゴシック体" panose="020B0509000000000000" pitchFamily="49" charset="-128"/>
              </a:rPr>
              <a:t>づ</a:t>
            </a:r>
            <a:r>
              <a:rPr lang="ja-JP" altLang="en-US" sz="4000" dirty="0">
                <a:latin typeface="ＤＦ特太ゴシック体" panose="020B0509000000000000" pitchFamily="49" charset="-128"/>
                <a:ea typeface="ＤＦ特太ゴシック体" panose="020B0509000000000000" pitchFamily="49" charset="-128"/>
              </a:rPr>
              <a:t>いた実践とふりかえり</a:t>
            </a:r>
            <a:endParaRPr lang="en-US" altLang="ja-JP" sz="4000" dirty="0">
              <a:latin typeface="ＤＦ特太ゴシック体" panose="020B0509000000000000" pitchFamily="49" charset="-128"/>
              <a:ea typeface="ＤＦ特太ゴシック体" panose="020B0509000000000000" pitchFamily="49" charset="-128"/>
            </a:endParaRPr>
          </a:p>
          <a:p>
            <a:r>
              <a:rPr lang="ja-JP" altLang="en-US" sz="4000" dirty="0">
                <a:latin typeface="ＤＦ特太ゴシック体" panose="020B0509000000000000" pitchFamily="49" charset="-128"/>
                <a:ea typeface="ＤＦ特太ゴシック体" panose="020B0509000000000000" pitchFamily="49" charset="-128"/>
              </a:rPr>
              <a:t>〇　</a:t>
            </a:r>
            <a:r>
              <a:rPr lang="ja-JP" altLang="ja-JP" sz="4000" dirty="0">
                <a:latin typeface="ＤＦ特太ゴシック体" panose="020B0509000000000000" pitchFamily="49" charset="-128"/>
                <a:ea typeface="ＤＦ特太ゴシック体" panose="020B0509000000000000" pitchFamily="49" charset="-128"/>
              </a:rPr>
              <a:t>「</a:t>
            </a:r>
            <a:r>
              <a:rPr lang="en-US" altLang="ja-JP" sz="4000" dirty="0">
                <a:latin typeface="ＤＦ特太ゴシック体" panose="020B0509000000000000" pitchFamily="49" charset="-128"/>
                <a:ea typeface="ＤＦ特太ゴシック体" panose="020B0509000000000000" pitchFamily="49" charset="-128"/>
              </a:rPr>
              <a:t>ICT</a:t>
            </a:r>
            <a:r>
              <a:rPr lang="ja-JP" altLang="en-US" sz="4000" dirty="0">
                <a:latin typeface="ＤＦ特太ゴシック体" panose="020B0509000000000000" pitchFamily="49" charset="-128"/>
                <a:ea typeface="ＤＦ特太ゴシック体" panose="020B0509000000000000" pitchFamily="49" charset="-128"/>
              </a:rPr>
              <a:t>機器・ソフト</a:t>
            </a:r>
            <a:r>
              <a:rPr lang="ja-JP" altLang="ja-JP" sz="4000" dirty="0">
                <a:latin typeface="ＤＦ特太ゴシック体" panose="020B0509000000000000" pitchFamily="49" charset="-128"/>
                <a:ea typeface="ＤＦ特太ゴシック体" panose="020B0509000000000000" pitchFamily="49" charset="-128"/>
              </a:rPr>
              <a:t>」を活用した効果</a:t>
            </a:r>
            <a:r>
              <a:rPr lang="ja-JP" altLang="en-US" sz="4000" dirty="0">
                <a:latin typeface="ＤＦ特太ゴシック体" panose="020B0509000000000000" pitchFamily="49" charset="-128"/>
                <a:ea typeface="ＤＦ特太ゴシック体" panose="020B0509000000000000" pitchFamily="49" charset="-128"/>
              </a:rPr>
              <a:t>　</a:t>
            </a:r>
            <a:endParaRPr lang="en-US" altLang="ja-JP" sz="4000" dirty="0">
              <a:latin typeface="ＤＦ特太ゴシック体" panose="020B0509000000000000" pitchFamily="49" charset="-128"/>
              <a:ea typeface="ＤＦ特太ゴシック体" panose="020B0509000000000000" pitchFamily="49" charset="-128"/>
            </a:endParaRPr>
          </a:p>
          <a:p>
            <a:r>
              <a:rPr lang="ja-JP" altLang="en-US" sz="4000" dirty="0">
                <a:latin typeface="ＤＦ特太ゴシック体" panose="020B0509000000000000" pitchFamily="49" charset="-128"/>
                <a:ea typeface="ＤＦ特太ゴシック体" panose="020B0509000000000000" pitchFamily="49" charset="-128"/>
              </a:rPr>
              <a:t>　</a:t>
            </a:r>
            <a:r>
              <a:rPr lang="ja-JP" altLang="ja-JP" sz="4000" dirty="0">
                <a:latin typeface="ＤＦ特太ゴシック体" panose="020B0509000000000000" pitchFamily="49" charset="-128"/>
                <a:ea typeface="ＤＦ特太ゴシック体" panose="020B0509000000000000" pitchFamily="49" charset="-128"/>
              </a:rPr>
              <a:t>的な指導の研究</a:t>
            </a:r>
            <a:endParaRPr lang="en-US" altLang="ja-JP" sz="4000" dirty="0">
              <a:latin typeface="ＤＦ特太ゴシック体" panose="020B0509000000000000" pitchFamily="49" charset="-128"/>
              <a:ea typeface="ＤＦ特太ゴシック体" panose="020B0509000000000000" pitchFamily="49" charset="-128"/>
            </a:endParaRPr>
          </a:p>
        </p:txBody>
      </p:sp>
      <p:sp>
        <p:nvSpPr>
          <p:cNvPr id="8" name="テキスト ボックス 7"/>
          <p:cNvSpPr txBox="1"/>
          <p:nvPr/>
        </p:nvSpPr>
        <p:spPr>
          <a:xfrm>
            <a:off x="342900" y="5217456"/>
            <a:ext cx="5256042" cy="584775"/>
          </a:xfrm>
          <a:prstGeom prst="rect">
            <a:avLst/>
          </a:prstGeom>
          <a:solidFill>
            <a:srgbClr val="FFC000"/>
          </a:solidFill>
        </p:spPr>
        <p:txBody>
          <a:bodyPr wrap="square" rtlCol="0">
            <a:spAutoFit/>
          </a:bodyPr>
          <a:lstStyle/>
          <a:p>
            <a:r>
              <a:rPr kumimoji="1" lang="ja-JP" altLang="en-US" sz="3200" dirty="0">
                <a:latin typeface="ＤＦ特太ゴシック体" panose="020B0509000000000000" pitchFamily="49" charset="-128"/>
                <a:ea typeface="ＤＦ特太ゴシック体" panose="020B0509000000000000" pitchFamily="49" charset="-128"/>
              </a:rPr>
              <a:t>→昨年度より継続して実施</a:t>
            </a:r>
          </a:p>
        </p:txBody>
      </p:sp>
    </p:spTree>
    <p:extLst>
      <p:ext uri="{BB962C8B-B14F-4D97-AF65-F5344CB8AC3E}">
        <p14:creationId xmlns:p14="http://schemas.microsoft.com/office/powerpoint/2010/main" val="724172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9940089"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本年度の取組に関して</a:t>
            </a:r>
          </a:p>
        </p:txBody>
      </p:sp>
      <p:sp>
        <p:nvSpPr>
          <p:cNvPr id="6" name="テキスト ボックス 5"/>
          <p:cNvSpPr txBox="1"/>
          <p:nvPr/>
        </p:nvSpPr>
        <p:spPr>
          <a:xfrm>
            <a:off x="360771" y="1266864"/>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en-US" sz="4000" dirty="0">
                <a:latin typeface="ＤＦ特太ゴシック体" panose="020B0509000000000000" pitchFamily="49" charset="-128"/>
                <a:ea typeface="ＤＦ特太ゴシック体" panose="020B0509000000000000" pitchFamily="49" charset="-128"/>
              </a:rPr>
              <a:t>情報モラル指導の充実</a:t>
            </a:r>
            <a:endParaRPr kumimoji="1" lang="ja-JP" altLang="en-US" sz="4000" dirty="0">
              <a:latin typeface="ＤＦ特太ゴシック体" panose="020B0509000000000000" pitchFamily="49" charset="-128"/>
              <a:ea typeface="ＤＦ特太ゴシック体" panose="020B0509000000000000" pitchFamily="49" charset="-128"/>
            </a:endParaRPr>
          </a:p>
        </p:txBody>
      </p:sp>
      <p:sp>
        <p:nvSpPr>
          <p:cNvPr id="7" name="テキスト ボックス 6"/>
          <p:cNvSpPr txBox="1"/>
          <p:nvPr/>
        </p:nvSpPr>
        <p:spPr>
          <a:xfrm>
            <a:off x="342900" y="2047071"/>
            <a:ext cx="8244890" cy="2246769"/>
          </a:xfrm>
          <a:prstGeom prst="rect">
            <a:avLst/>
          </a:prstGeom>
          <a:noFill/>
        </p:spPr>
        <p:txBody>
          <a:bodyPr wrap="square" rtlCol="0">
            <a:spAutoFit/>
          </a:bodyPr>
          <a:lstStyle/>
          <a:p>
            <a:r>
              <a:rPr kumimoji="1" lang="ja-JP" altLang="en-US" sz="2800" dirty="0">
                <a:latin typeface="ＤＦ特太ゴシック体" panose="020B0509000000000000" pitchFamily="49" charset="-128"/>
                <a:ea typeface="ＤＦ特太ゴシック体" panose="020B0509000000000000" pitchFamily="49" charset="-128"/>
              </a:rPr>
              <a:t>〇　動画を用いたモラル指導の実施</a:t>
            </a:r>
            <a:endParaRPr kumimoji="1" lang="en-US" altLang="ja-JP" sz="2800" dirty="0">
              <a:latin typeface="ＤＦ特太ゴシック体" panose="020B0509000000000000" pitchFamily="49" charset="-128"/>
              <a:ea typeface="ＤＦ特太ゴシック体" panose="020B0509000000000000" pitchFamily="49" charset="-128"/>
            </a:endParaRPr>
          </a:p>
          <a:p>
            <a:endParaRPr kumimoji="1" lang="en-US" altLang="ja-JP" sz="2800" dirty="0">
              <a:latin typeface="ＤＦ特太ゴシック体" panose="020B0509000000000000" pitchFamily="49" charset="-128"/>
              <a:ea typeface="ＤＦ特太ゴシック体" panose="020B0509000000000000" pitchFamily="49" charset="-128"/>
            </a:endParaRPr>
          </a:p>
          <a:p>
            <a:r>
              <a:rPr lang="ja-JP" altLang="en-US" sz="2800" dirty="0">
                <a:latin typeface="ＤＦ特太ゴシック体" panose="020B0509000000000000" pitchFamily="49" charset="-128"/>
                <a:ea typeface="ＤＦ特太ゴシック体" panose="020B0509000000000000" pitchFamily="49" charset="-128"/>
              </a:rPr>
              <a:t>〇　夏休みの出校日に「スマホ・ゲームのお約束　</a:t>
            </a:r>
            <a:endParaRPr lang="en-US" altLang="ja-JP" sz="2800" dirty="0">
              <a:latin typeface="ＤＦ特太ゴシック体" panose="020B0509000000000000" pitchFamily="49" charset="-128"/>
              <a:ea typeface="ＤＦ特太ゴシック体" panose="020B0509000000000000" pitchFamily="49" charset="-128"/>
            </a:endParaRPr>
          </a:p>
          <a:p>
            <a:r>
              <a:rPr lang="ja-JP" altLang="en-US" sz="2800" dirty="0">
                <a:latin typeface="ＤＦ特太ゴシック体" panose="020B0509000000000000" pitchFamily="49" charset="-128"/>
                <a:ea typeface="ＤＦ特太ゴシック体" panose="020B0509000000000000" pitchFamily="49" charset="-128"/>
              </a:rPr>
              <a:t>　キット」を全学年へ配布（ガンホー社に申し込</a:t>
            </a:r>
            <a:endParaRPr lang="en-US" altLang="ja-JP" sz="2800" dirty="0">
              <a:latin typeface="ＤＦ特太ゴシック体" panose="020B0509000000000000" pitchFamily="49" charset="-128"/>
              <a:ea typeface="ＤＦ特太ゴシック体" panose="020B0509000000000000" pitchFamily="49" charset="-128"/>
            </a:endParaRPr>
          </a:p>
          <a:p>
            <a:r>
              <a:rPr lang="ja-JP" altLang="en-US" sz="2800" dirty="0">
                <a:latin typeface="ＤＦ特太ゴシック体" panose="020B0509000000000000" pitchFamily="49" charset="-128"/>
                <a:ea typeface="ＤＦ特太ゴシック体" panose="020B0509000000000000" pitchFamily="49" charset="-128"/>
              </a:rPr>
              <a:t>　</a:t>
            </a:r>
            <a:r>
              <a:rPr lang="ja-JP" altLang="en-US" sz="2800" dirty="0" err="1">
                <a:latin typeface="ＤＦ特太ゴシック体" panose="020B0509000000000000" pitchFamily="49" charset="-128"/>
                <a:ea typeface="ＤＦ特太ゴシック体" panose="020B0509000000000000" pitchFamily="49" charset="-128"/>
              </a:rPr>
              <a:t>みい</a:t>
            </a:r>
            <a:r>
              <a:rPr lang="ja-JP" altLang="en-US" sz="2800" dirty="0">
                <a:latin typeface="ＤＦ特太ゴシック体" panose="020B0509000000000000" pitchFamily="49" charset="-128"/>
                <a:ea typeface="ＤＦ特太ゴシック体" panose="020B0509000000000000" pitchFamily="49" charset="-128"/>
              </a:rPr>
              <a:t>ただたもの）</a:t>
            </a:r>
            <a:r>
              <a:rPr lang="ja-JP" altLang="en-US" sz="2400" dirty="0">
                <a:latin typeface="ＤＦ特太ゴシック体" panose="020B0509000000000000" pitchFamily="49" charset="-128"/>
                <a:ea typeface="ＤＦ特太ゴシック体" panose="020B0509000000000000" pitchFamily="49" charset="-128"/>
              </a:rPr>
              <a:t>　</a:t>
            </a:r>
            <a:endParaRPr lang="en-US" altLang="ja-JP" sz="2400" dirty="0">
              <a:latin typeface="ＤＦ特太ゴシック体" panose="020B0509000000000000" pitchFamily="49" charset="-128"/>
              <a:ea typeface="ＤＦ特太ゴシック体" panose="020B0509000000000000" pitchFamily="49" charset="-128"/>
            </a:endParaRPr>
          </a:p>
        </p:txBody>
      </p:sp>
      <p:pic>
        <p:nvPicPr>
          <p:cNvPr id="9" name="図 8">
            <a:extLst>
              <a:ext uri="{FF2B5EF4-FFF2-40B4-BE49-F238E27FC236}">
                <a16:creationId xmlns:a16="http://schemas.microsoft.com/office/drawing/2014/main" id="{302630FC-1962-415D-8D1D-2299470A7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092" y="1078706"/>
            <a:ext cx="2672317" cy="2817255"/>
          </a:xfrm>
          <a:prstGeom prst="rect">
            <a:avLst/>
          </a:prstGeom>
        </p:spPr>
      </p:pic>
      <p:pic>
        <p:nvPicPr>
          <p:cNvPr id="11" name="図 10">
            <a:extLst>
              <a:ext uri="{FF2B5EF4-FFF2-40B4-BE49-F238E27FC236}">
                <a16:creationId xmlns:a16="http://schemas.microsoft.com/office/drawing/2014/main" id="{1EE24969-F1E5-4A85-B530-CA6ECA84E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7092" y="3906431"/>
            <a:ext cx="2672317" cy="2819841"/>
          </a:xfrm>
          <a:prstGeom prst="rect">
            <a:avLst/>
          </a:prstGeom>
        </p:spPr>
      </p:pic>
      <p:pic>
        <p:nvPicPr>
          <p:cNvPr id="13" name="図 12">
            <a:extLst>
              <a:ext uri="{FF2B5EF4-FFF2-40B4-BE49-F238E27FC236}">
                <a16:creationId xmlns:a16="http://schemas.microsoft.com/office/drawing/2014/main" id="{C8DE1DB0-4C75-4012-90C9-30CD623FC0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2467" y="4389120"/>
            <a:ext cx="4166215" cy="2468880"/>
          </a:xfrm>
          <a:prstGeom prst="rect">
            <a:avLst/>
          </a:prstGeom>
        </p:spPr>
      </p:pic>
      <p:sp>
        <p:nvSpPr>
          <p:cNvPr id="12" name="テキスト ボックス 11">
            <a:extLst>
              <a:ext uri="{FF2B5EF4-FFF2-40B4-BE49-F238E27FC236}">
                <a16:creationId xmlns:a16="http://schemas.microsoft.com/office/drawing/2014/main" id="{CC8D07AC-666A-41EF-902A-1EDD2714B0B4}"/>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14" name="テキスト ボックス 13">
            <a:extLst>
              <a:ext uri="{FF2B5EF4-FFF2-40B4-BE49-F238E27FC236}">
                <a16:creationId xmlns:a16="http://schemas.microsoft.com/office/drawing/2014/main" id="{9DDE7A43-6EF2-4BB6-9E69-B666D650C797}"/>
              </a:ext>
            </a:extLst>
          </p:cNvPr>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15" name="テキスト ボックス 14">
            <a:extLst>
              <a:ext uri="{FF2B5EF4-FFF2-40B4-BE49-F238E27FC236}">
                <a16:creationId xmlns:a16="http://schemas.microsoft.com/office/drawing/2014/main" id="{896A62EB-FAD3-404D-ADFF-23737E7A3012}"/>
              </a:ext>
            </a:extLst>
          </p:cNvPr>
          <p:cNvSpPr txBox="1"/>
          <p:nvPr/>
        </p:nvSpPr>
        <p:spPr>
          <a:xfrm>
            <a:off x="7410982" y="603986"/>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７</a:t>
            </a:r>
            <a:r>
              <a:rPr kumimoji="1" lang="en-US" altLang="ja-JP" sz="2400" dirty="0"/>
              <a:t>】</a:t>
            </a:r>
            <a:endParaRPr kumimoji="1" lang="ja-JP" altLang="en-US" sz="2400" dirty="0"/>
          </a:p>
        </p:txBody>
      </p:sp>
    </p:spTree>
    <p:extLst>
      <p:ext uri="{BB962C8B-B14F-4D97-AF65-F5344CB8AC3E}">
        <p14:creationId xmlns:p14="http://schemas.microsoft.com/office/powerpoint/2010/main" val="400265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本年度の取組に関して</a:t>
            </a:r>
          </a:p>
        </p:txBody>
      </p:sp>
      <p:sp>
        <p:nvSpPr>
          <p:cNvPr id="6" name="テキスト ボックス 5"/>
          <p:cNvSpPr txBox="1"/>
          <p:nvPr/>
        </p:nvSpPr>
        <p:spPr>
          <a:xfrm>
            <a:off x="342900" y="1474487"/>
            <a:ext cx="7469605" cy="132343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en-US" sz="4000" dirty="0">
                <a:latin typeface="ＤＦ特太ゴシック体" panose="020B0509000000000000" pitchFamily="49" charset="-128"/>
                <a:ea typeface="ＤＦ特太ゴシック体" panose="020B0509000000000000" pitchFamily="49" charset="-128"/>
              </a:rPr>
              <a:t>機器やアプリを使用したプログラミング教育を推進</a:t>
            </a:r>
            <a:endParaRPr kumimoji="1" lang="ja-JP" altLang="en-US" sz="4000" dirty="0">
              <a:latin typeface="ＤＦ特太ゴシック体" panose="020B0509000000000000" pitchFamily="49" charset="-128"/>
              <a:ea typeface="ＤＦ特太ゴシック体" panose="020B0509000000000000" pitchFamily="49" charset="-128"/>
            </a:endParaRPr>
          </a:p>
        </p:txBody>
      </p:sp>
      <p:sp>
        <p:nvSpPr>
          <p:cNvPr id="7" name="テキスト ボックス 6"/>
          <p:cNvSpPr txBox="1"/>
          <p:nvPr/>
        </p:nvSpPr>
        <p:spPr>
          <a:xfrm>
            <a:off x="149674" y="3083914"/>
            <a:ext cx="9700772" cy="3170099"/>
          </a:xfrm>
          <a:prstGeom prst="rect">
            <a:avLst/>
          </a:prstGeom>
          <a:noFill/>
        </p:spPr>
        <p:txBody>
          <a:bodyPr wrap="square" rtlCol="0">
            <a:spAutoFit/>
          </a:bodyPr>
          <a:lstStyle/>
          <a:p>
            <a:r>
              <a:rPr lang="ja-JP" altLang="en-US" sz="4000" dirty="0">
                <a:latin typeface="ＤＦ特太ゴシック体" panose="020B0509000000000000" pitchFamily="49" charset="-128"/>
                <a:ea typeface="ＤＦ特太ゴシック体" panose="020B0509000000000000" pitchFamily="49" charset="-128"/>
              </a:rPr>
              <a:t>〇　教師に対するロイロノート活用</a:t>
            </a:r>
            <a:endParaRPr lang="en-US" altLang="ja-JP" sz="4000" dirty="0">
              <a:latin typeface="ＤＦ特太ゴシック体" panose="020B0509000000000000" pitchFamily="49" charset="-128"/>
              <a:ea typeface="ＤＦ特太ゴシック体" panose="020B0509000000000000" pitchFamily="49" charset="-128"/>
            </a:endParaRPr>
          </a:p>
          <a:p>
            <a:r>
              <a:rPr lang="ja-JP" altLang="en-US" sz="4000" dirty="0">
                <a:latin typeface="ＤＦ特太ゴシック体" panose="020B0509000000000000" pitchFamily="49" charset="-128"/>
                <a:ea typeface="ＤＦ特太ゴシック体" panose="020B0509000000000000" pitchFamily="49" charset="-128"/>
              </a:rPr>
              <a:t>　の研修を実施（</a:t>
            </a:r>
            <a:r>
              <a:rPr lang="en-US" altLang="ja-JP" sz="4000" dirty="0">
                <a:latin typeface="ＤＦ特太ゴシック体" panose="020B0509000000000000" pitchFamily="49" charset="-128"/>
                <a:ea typeface="ＤＦ特太ゴシック体" panose="020B0509000000000000" pitchFamily="49" charset="-128"/>
              </a:rPr>
              <a:t>1</a:t>
            </a:r>
            <a:r>
              <a:rPr lang="ja-JP" altLang="en-US" sz="4000" dirty="0">
                <a:latin typeface="ＤＦ特太ゴシック体" panose="020B0509000000000000" pitchFamily="49" charset="-128"/>
                <a:ea typeface="ＤＦ特太ゴシック体" panose="020B0509000000000000" pitchFamily="49" charset="-128"/>
              </a:rPr>
              <a:t>学期）</a:t>
            </a:r>
            <a:endParaRPr lang="en-US" altLang="ja-JP" sz="4000" dirty="0">
              <a:latin typeface="ＤＦ特太ゴシック体" panose="020B0509000000000000" pitchFamily="49" charset="-128"/>
              <a:ea typeface="ＤＦ特太ゴシック体" panose="020B0509000000000000" pitchFamily="49" charset="-128"/>
            </a:endParaRPr>
          </a:p>
          <a:p>
            <a:endParaRPr lang="ja-JP" altLang="en-US" sz="4000" dirty="0">
              <a:latin typeface="ＤＦ特太ゴシック体" panose="020B0509000000000000" pitchFamily="49" charset="-128"/>
              <a:ea typeface="ＤＦ特太ゴシック体" panose="020B0509000000000000" pitchFamily="49" charset="-128"/>
            </a:endParaRPr>
          </a:p>
          <a:p>
            <a:r>
              <a:rPr lang="ja-JP" altLang="en-US" sz="4000" dirty="0">
                <a:latin typeface="ＤＦ特太ゴシック体" panose="020B0509000000000000" pitchFamily="49" charset="-128"/>
                <a:ea typeface="ＤＦ特太ゴシック体" panose="020B0509000000000000" pitchFamily="49" charset="-128"/>
              </a:rPr>
              <a:t>〇　班内での</a:t>
            </a:r>
            <a:r>
              <a:rPr lang="en-US" altLang="ja-JP" sz="4000" dirty="0">
                <a:latin typeface="ＤＦ特太ゴシック体" panose="020B0509000000000000" pitchFamily="49" charset="-128"/>
                <a:ea typeface="ＤＦ特太ゴシック体" panose="020B0509000000000000" pitchFamily="49" charset="-128"/>
              </a:rPr>
              <a:t>ICT</a:t>
            </a:r>
            <a:r>
              <a:rPr lang="ja-JP" altLang="en-US" sz="4000" dirty="0">
                <a:latin typeface="ＤＦ特太ゴシック体" panose="020B0509000000000000" pitchFamily="49" charset="-128"/>
                <a:ea typeface="ＤＦ特太ゴシック体" panose="020B0509000000000000" pitchFamily="49" charset="-128"/>
              </a:rPr>
              <a:t>機器・ソフトの活用</a:t>
            </a:r>
            <a:endParaRPr lang="en-US" altLang="ja-JP" sz="4000" dirty="0">
              <a:latin typeface="ＤＦ特太ゴシック体" panose="020B0509000000000000" pitchFamily="49" charset="-128"/>
              <a:ea typeface="ＤＦ特太ゴシック体" panose="020B0509000000000000" pitchFamily="49" charset="-128"/>
            </a:endParaRPr>
          </a:p>
          <a:p>
            <a:r>
              <a:rPr lang="ja-JP" altLang="en-US" sz="4000" dirty="0">
                <a:latin typeface="ＤＦ特太ゴシック体" panose="020B0509000000000000" pitchFamily="49" charset="-128"/>
                <a:ea typeface="ＤＦ特太ゴシック体" panose="020B0509000000000000" pitchFamily="49" charset="-128"/>
              </a:rPr>
              <a:t>　に関する研修を実施（</a:t>
            </a:r>
            <a:r>
              <a:rPr lang="en-US" altLang="ja-JP" sz="4000" dirty="0">
                <a:latin typeface="ＤＦ特太ゴシック体" panose="020B0509000000000000" pitchFamily="49" charset="-128"/>
                <a:ea typeface="ＤＦ特太ゴシック体" panose="020B0509000000000000" pitchFamily="49" charset="-128"/>
              </a:rPr>
              <a:t>1</a:t>
            </a:r>
            <a:r>
              <a:rPr lang="ja-JP" altLang="en-US" sz="4000" dirty="0">
                <a:latin typeface="ＤＦ特太ゴシック体" panose="020B0509000000000000" pitchFamily="49" charset="-128"/>
                <a:ea typeface="ＤＦ特太ゴシック体" panose="020B0509000000000000" pitchFamily="49" charset="-128"/>
              </a:rPr>
              <a:t>学期）</a:t>
            </a:r>
          </a:p>
        </p:txBody>
      </p:sp>
      <p:pic>
        <p:nvPicPr>
          <p:cNvPr id="9" name="図 8">
            <a:extLst>
              <a:ext uri="{FF2B5EF4-FFF2-40B4-BE49-F238E27FC236}">
                <a16:creationId xmlns:a16="http://schemas.microsoft.com/office/drawing/2014/main" id="{99D06E71-7880-4DC2-8691-3C1903A81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03628" y="1320955"/>
            <a:ext cx="3093636" cy="2320227"/>
          </a:xfrm>
          <a:prstGeom prst="rect">
            <a:avLst/>
          </a:prstGeom>
        </p:spPr>
      </p:pic>
      <p:pic>
        <p:nvPicPr>
          <p:cNvPr id="11" name="図 10">
            <a:extLst>
              <a:ext uri="{FF2B5EF4-FFF2-40B4-BE49-F238E27FC236}">
                <a16:creationId xmlns:a16="http://schemas.microsoft.com/office/drawing/2014/main" id="{1885EFC5-75DB-408C-8CA9-77E9EF6A3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300191" y="4082115"/>
            <a:ext cx="3121127" cy="2340845"/>
          </a:xfrm>
          <a:prstGeom prst="rect">
            <a:avLst/>
          </a:prstGeom>
        </p:spPr>
      </p:pic>
      <p:sp>
        <p:nvSpPr>
          <p:cNvPr id="12" name="テキスト ボックス 11">
            <a:extLst>
              <a:ext uri="{FF2B5EF4-FFF2-40B4-BE49-F238E27FC236}">
                <a16:creationId xmlns:a16="http://schemas.microsoft.com/office/drawing/2014/main" id="{AA5E3F0A-78DE-4FF6-8344-26BFDB23FBA3}"/>
              </a:ext>
            </a:extLst>
          </p:cNvPr>
          <p:cNvSpPr txBox="1"/>
          <p:nvPr/>
        </p:nvSpPr>
        <p:spPr>
          <a:xfrm>
            <a:off x="342900" y="0"/>
            <a:ext cx="9940088"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4" name="テキスト ボックス 13">
            <a:extLst>
              <a:ext uri="{FF2B5EF4-FFF2-40B4-BE49-F238E27FC236}">
                <a16:creationId xmlns:a16="http://schemas.microsoft.com/office/drawing/2014/main" id="{2615D0F9-A20F-4B20-95CF-A42C414979FA}"/>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15" name="テキスト ボックス 14">
            <a:extLst>
              <a:ext uri="{FF2B5EF4-FFF2-40B4-BE49-F238E27FC236}">
                <a16:creationId xmlns:a16="http://schemas.microsoft.com/office/drawing/2014/main" id="{83DFED3E-B172-4FB8-88DD-12103B6984CC}"/>
              </a:ext>
            </a:extLst>
          </p:cNvPr>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16" name="テキスト ボックス 15">
            <a:extLst>
              <a:ext uri="{FF2B5EF4-FFF2-40B4-BE49-F238E27FC236}">
                <a16:creationId xmlns:a16="http://schemas.microsoft.com/office/drawing/2014/main" id="{A482F184-9B94-4620-9359-F6D830717F74}"/>
              </a:ext>
            </a:extLst>
          </p:cNvPr>
          <p:cNvSpPr txBox="1"/>
          <p:nvPr/>
        </p:nvSpPr>
        <p:spPr>
          <a:xfrm>
            <a:off x="7410982" y="603986"/>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７</a:t>
            </a:r>
            <a:r>
              <a:rPr kumimoji="1" lang="en-US" altLang="ja-JP" sz="2400" dirty="0"/>
              <a:t>】</a:t>
            </a:r>
            <a:endParaRPr kumimoji="1" lang="ja-JP" altLang="en-US" sz="2400" dirty="0"/>
          </a:p>
        </p:txBody>
      </p:sp>
    </p:spTree>
    <p:extLst>
      <p:ext uri="{BB962C8B-B14F-4D97-AF65-F5344CB8AC3E}">
        <p14:creationId xmlns:p14="http://schemas.microsoft.com/office/powerpoint/2010/main" val="423157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本年度の取組に関して</a:t>
            </a:r>
          </a:p>
        </p:txBody>
      </p:sp>
      <p:sp>
        <p:nvSpPr>
          <p:cNvPr id="6" name="テキスト ボックス 5"/>
          <p:cNvSpPr txBox="1"/>
          <p:nvPr/>
        </p:nvSpPr>
        <p:spPr>
          <a:xfrm>
            <a:off x="342899" y="1268113"/>
            <a:ext cx="8379069" cy="107721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ja-JP" sz="3200" dirty="0">
                <a:latin typeface="ＤＦ特太ゴシック体" panose="020B0509000000000000" pitchFamily="49" charset="-128"/>
                <a:ea typeface="ＤＦ特太ゴシック体" panose="020B0509000000000000" pitchFamily="49" charset="-128"/>
              </a:rPr>
              <a:t>家庭学習</a:t>
            </a:r>
            <a:r>
              <a:rPr lang="ja-JP" altLang="en-US" sz="3200" dirty="0">
                <a:latin typeface="ＤＦ特太ゴシック体" panose="020B0509000000000000" pitchFamily="49" charset="-128"/>
                <a:ea typeface="ＤＦ特太ゴシック体" panose="020B0509000000000000" pitchFamily="49" charset="-128"/>
              </a:rPr>
              <a:t>での</a:t>
            </a:r>
            <a:r>
              <a:rPr lang="ja-JP" altLang="ja-JP" sz="3200" dirty="0">
                <a:latin typeface="ＤＦ特太ゴシック体" panose="020B0509000000000000" pitchFamily="49" charset="-128"/>
                <a:ea typeface="ＤＦ特太ゴシック体" panose="020B0509000000000000" pitchFamily="49" charset="-128"/>
              </a:rPr>
              <a:t>効果が得られるような</a:t>
            </a:r>
            <a:r>
              <a:rPr lang="en-US" altLang="ja-JP" sz="3200" dirty="0">
                <a:latin typeface="ＤＦ特太ゴシック体" panose="020B0509000000000000" pitchFamily="49" charset="-128"/>
                <a:ea typeface="ＤＦ特太ゴシック体" panose="020B0509000000000000" pitchFamily="49" charset="-128"/>
              </a:rPr>
              <a:t>ICT</a:t>
            </a:r>
            <a:r>
              <a:rPr lang="ja-JP" altLang="ja-JP" sz="3200" dirty="0">
                <a:latin typeface="ＤＦ特太ゴシック体" panose="020B0509000000000000" pitchFamily="49" charset="-128"/>
                <a:ea typeface="ＤＦ特太ゴシック体" panose="020B0509000000000000" pitchFamily="49" charset="-128"/>
              </a:rPr>
              <a:t>活用方法の模索</a:t>
            </a:r>
            <a:endParaRPr kumimoji="1" lang="ja-JP" altLang="en-US" sz="3200" dirty="0">
              <a:latin typeface="ＤＦ特太ゴシック体" panose="020B0509000000000000" pitchFamily="49" charset="-128"/>
              <a:ea typeface="ＤＦ特太ゴシック体" panose="020B0509000000000000" pitchFamily="49" charset="-128"/>
            </a:endParaRPr>
          </a:p>
        </p:txBody>
      </p:sp>
      <p:sp>
        <p:nvSpPr>
          <p:cNvPr id="7" name="テキスト ボックス 6"/>
          <p:cNvSpPr txBox="1"/>
          <p:nvPr/>
        </p:nvSpPr>
        <p:spPr>
          <a:xfrm>
            <a:off x="342899" y="2447486"/>
            <a:ext cx="9625586" cy="1886414"/>
          </a:xfrm>
          <a:prstGeom prst="rect">
            <a:avLst/>
          </a:prstGeom>
          <a:noFill/>
        </p:spPr>
        <p:txBody>
          <a:bodyPr wrap="square" rtlCol="0">
            <a:spAutoFit/>
          </a:bodyPr>
          <a:lstStyle/>
          <a:p>
            <a:pPr>
              <a:lnSpc>
                <a:spcPts val="3900"/>
              </a:lnSpc>
            </a:pPr>
            <a:r>
              <a:rPr lang="ja-JP" altLang="en-US" sz="3200" dirty="0">
                <a:latin typeface="ＤＦ特太ゴシック体" panose="020B0509000000000000" pitchFamily="49" charset="-128"/>
                <a:ea typeface="ＤＦ特太ゴシック体" panose="020B0509000000000000" pitchFamily="49" charset="-128"/>
              </a:rPr>
              <a:t>〇　６年生での家庭学習時のタブレット </a:t>
            </a:r>
            <a:endParaRPr lang="en-US" altLang="ja-JP" sz="3200" dirty="0">
              <a:latin typeface="ＤＦ特太ゴシック体" panose="020B0509000000000000" pitchFamily="49" charset="-128"/>
              <a:ea typeface="ＤＦ特太ゴシック体" panose="020B0509000000000000" pitchFamily="49" charset="-128"/>
            </a:endParaRPr>
          </a:p>
          <a:p>
            <a:pPr>
              <a:lnSpc>
                <a:spcPts val="3900"/>
              </a:lnSpc>
            </a:pPr>
            <a:r>
              <a:rPr lang="en-US" altLang="ja-JP" sz="3200" dirty="0">
                <a:latin typeface="ＤＦ特太ゴシック体" panose="020B0509000000000000" pitchFamily="49" charset="-128"/>
                <a:ea typeface="ＤＦ特太ゴシック体" panose="020B0509000000000000" pitchFamily="49" charset="-128"/>
              </a:rPr>
              <a:t>  </a:t>
            </a:r>
            <a:r>
              <a:rPr lang="ja-JP" altLang="en-US" sz="3200" dirty="0">
                <a:latin typeface="ＤＦ特太ゴシック体" panose="020B0509000000000000" pitchFamily="49" charset="-128"/>
                <a:ea typeface="ＤＦ特太ゴシック体" panose="020B0509000000000000" pitchFamily="49" charset="-128"/>
              </a:rPr>
              <a:t>活用の先行実施</a:t>
            </a:r>
          </a:p>
          <a:p>
            <a:pPr>
              <a:lnSpc>
                <a:spcPts val="2500"/>
              </a:lnSpc>
            </a:pPr>
            <a:r>
              <a:rPr lang="ja-JP" altLang="en-US" sz="3200" dirty="0">
                <a:latin typeface="ＤＦ特太ゴシック体" panose="020B0509000000000000" pitchFamily="49" charset="-128"/>
                <a:ea typeface="ＤＦ特太ゴシック体" panose="020B0509000000000000" pitchFamily="49" charset="-128"/>
              </a:rPr>
              <a:t>　</a:t>
            </a:r>
            <a:endParaRPr lang="en-US" altLang="ja-JP" sz="3200" dirty="0">
              <a:latin typeface="ＤＦ特太ゴシック体" panose="020B0509000000000000" pitchFamily="49" charset="-128"/>
              <a:ea typeface="ＤＦ特太ゴシック体" panose="020B0509000000000000" pitchFamily="49" charset="-128"/>
            </a:endParaRPr>
          </a:p>
          <a:p>
            <a:pPr>
              <a:lnSpc>
                <a:spcPts val="3900"/>
              </a:lnSpc>
            </a:pPr>
            <a:r>
              <a:rPr lang="ja-JP" altLang="en-US" sz="3200" dirty="0">
                <a:latin typeface="ＤＦ特太ゴシック体" panose="020B0509000000000000" pitchFamily="49" charset="-128"/>
                <a:ea typeface="ＤＦ特太ゴシック体" panose="020B0509000000000000" pitchFamily="49" charset="-128"/>
              </a:rPr>
              <a:t>〇　内容の改善</a:t>
            </a:r>
          </a:p>
        </p:txBody>
      </p:sp>
      <p:pic>
        <p:nvPicPr>
          <p:cNvPr id="8" name="図 7">
            <a:extLst>
              <a:ext uri="{FF2B5EF4-FFF2-40B4-BE49-F238E27FC236}">
                <a16:creationId xmlns:a16="http://schemas.microsoft.com/office/drawing/2014/main" id="{9034E32C-56E0-406B-96FD-2DA3E5034A95}"/>
              </a:ext>
            </a:extLst>
          </p:cNvPr>
          <p:cNvPicPr>
            <a:picLocks noChangeAspect="1"/>
          </p:cNvPicPr>
          <p:nvPr/>
        </p:nvPicPr>
        <p:blipFill>
          <a:blip r:embed="rId3"/>
          <a:stretch>
            <a:fillRect/>
          </a:stretch>
        </p:blipFill>
        <p:spPr>
          <a:xfrm>
            <a:off x="1011742" y="4333900"/>
            <a:ext cx="4143950" cy="2324510"/>
          </a:xfrm>
          <a:prstGeom prst="rect">
            <a:avLst/>
          </a:prstGeom>
        </p:spPr>
      </p:pic>
      <p:pic>
        <p:nvPicPr>
          <p:cNvPr id="9" name="図 8">
            <a:extLst>
              <a:ext uri="{FF2B5EF4-FFF2-40B4-BE49-F238E27FC236}">
                <a16:creationId xmlns:a16="http://schemas.microsoft.com/office/drawing/2014/main" id="{C9E23FB2-7858-4C1A-A7C4-2EDFCF47CE59}"/>
              </a:ext>
            </a:extLst>
          </p:cNvPr>
          <p:cNvPicPr>
            <a:picLocks noChangeAspect="1"/>
          </p:cNvPicPr>
          <p:nvPr/>
        </p:nvPicPr>
        <p:blipFill>
          <a:blip r:embed="rId4"/>
          <a:stretch>
            <a:fillRect/>
          </a:stretch>
        </p:blipFill>
        <p:spPr>
          <a:xfrm>
            <a:off x="5445219" y="4333900"/>
            <a:ext cx="4143949" cy="2324510"/>
          </a:xfrm>
          <a:prstGeom prst="rect">
            <a:avLst/>
          </a:prstGeom>
        </p:spPr>
      </p:pic>
      <p:sp>
        <p:nvSpPr>
          <p:cNvPr id="10" name="テキスト ボックス 9">
            <a:extLst>
              <a:ext uri="{FF2B5EF4-FFF2-40B4-BE49-F238E27FC236}">
                <a16:creationId xmlns:a16="http://schemas.microsoft.com/office/drawing/2014/main" id="{591289EF-5158-4452-85DC-66E3602E7E97}"/>
              </a:ext>
            </a:extLst>
          </p:cNvPr>
          <p:cNvSpPr txBox="1"/>
          <p:nvPr/>
        </p:nvSpPr>
        <p:spPr>
          <a:xfrm>
            <a:off x="342900" y="0"/>
            <a:ext cx="9940088"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1" name="テキスト ボックス 10">
            <a:extLst>
              <a:ext uri="{FF2B5EF4-FFF2-40B4-BE49-F238E27FC236}">
                <a16:creationId xmlns:a16="http://schemas.microsoft.com/office/drawing/2014/main" id="{F644B928-879B-467F-B563-32DDD4697039}"/>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12" name="テキスト ボックス 11">
            <a:extLst>
              <a:ext uri="{FF2B5EF4-FFF2-40B4-BE49-F238E27FC236}">
                <a16:creationId xmlns:a16="http://schemas.microsoft.com/office/drawing/2014/main" id="{0C560C6C-CCA3-4186-884C-32CAF19A9C46}"/>
              </a:ext>
            </a:extLst>
          </p:cNvPr>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13" name="テキスト ボックス 12">
            <a:extLst>
              <a:ext uri="{FF2B5EF4-FFF2-40B4-BE49-F238E27FC236}">
                <a16:creationId xmlns:a16="http://schemas.microsoft.com/office/drawing/2014/main" id="{AF4F0A1A-624B-404B-8F7B-6C121D8B4345}"/>
              </a:ext>
            </a:extLst>
          </p:cNvPr>
          <p:cNvSpPr txBox="1"/>
          <p:nvPr/>
        </p:nvSpPr>
        <p:spPr>
          <a:xfrm>
            <a:off x="7410982" y="603986"/>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７</a:t>
            </a:r>
            <a:r>
              <a:rPr kumimoji="1" lang="en-US" altLang="ja-JP" sz="2400" dirty="0"/>
              <a:t>】</a:t>
            </a:r>
            <a:endParaRPr kumimoji="1" lang="ja-JP" altLang="en-US" sz="2400" dirty="0"/>
          </a:p>
        </p:txBody>
      </p:sp>
    </p:spTree>
    <p:extLst>
      <p:ext uri="{BB962C8B-B14F-4D97-AF65-F5344CB8AC3E}">
        <p14:creationId xmlns:p14="http://schemas.microsoft.com/office/powerpoint/2010/main" val="2740794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授業研究班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本年度の取組について</a:t>
            </a:r>
          </a:p>
        </p:txBody>
      </p:sp>
      <p:sp>
        <p:nvSpPr>
          <p:cNvPr id="7" name="テキスト ボックス 6"/>
          <p:cNvSpPr txBox="1"/>
          <p:nvPr/>
        </p:nvSpPr>
        <p:spPr>
          <a:xfrm>
            <a:off x="342900" y="1515287"/>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計４つの研究授業の実施</a:t>
            </a:r>
          </a:p>
        </p:txBody>
      </p:sp>
      <p:sp>
        <p:nvSpPr>
          <p:cNvPr id="11" name="正方形/長方形 10"/>
          <p:cNvSpPr/>
          <p:nvPr/>
        </p:nvSpPr>
        <p:spPr>
          <a:xfrm>
            <a:off x="234254" y="2539696"/>
            <a:ext cx="9809498" cy="4339650"/>
          </a:xfrm>
          <a:prstGeom prst="rect">
            <a:avLst/>
          </a:prstGeom>
        </p:spPr>
        <p:txBody>
          <a:bodyPr wrap="square">
            <a:spAutoFit/>
          </a:bodyPr>
          <a:lstStyle/>
          <a:p>
            <a:r>
              <a:rPr lang="en-US" altLang="ja-JP" sz="28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800" dirty="0">
                <a:effectLst/>
                <a:latin typeface="ＤＦ特太ゴシック体" panose="020B0509000000000000" pitchFamily="49" charset="-128"/>
                <a:ea typeface="ＤＦ特太ゴシック体" panose="020B0509000000000000" pitchFamily="49" charset="-128"/>
                <a:cs typeface="Times New Roman (本文のフォント - コンプレ"/>
              </a:rPr>
              <a:t>取組状況</a:t>
            </a:r>
            <a:r>
              <a:rPr lang="en-US" altLang="ja-JP" sz="28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p>
          <a:p>
            <a:pPr>
              <a:lnSpc>
                <a:spcPts val="2500"/>
              </a:lnSpc>
            </a:pPr>
            <a:endParaRPr lang="en-US" altLang="ja-JP" sz="28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800" dirty="0">
                <a:latin typeface="ＤＨＰ特太ゴシック体" panose="020B0500000000000000" pitchFamily="50" charset="-128"/>
                <a:ea typeface="ＤＨＰ特太ゴシック体" panose="020B0500000000000000" pitchFamily="50" charset="-128"/>
                <a:cs typeface="Times New Roman (本文のフォント - コンプレ"/>
              </a:rPr>
              <a:t>〇　指導案検討・授業準備</a:t>
            </a:r>
            <a:endParaRPr lang="en-US" altLang="ja-JP" sz="2800" dirty="0">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p>
            <a:endParaRPr lang="en-US" altLang="ja-JP" sz="2800" dirty="0">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p>
            <a:r>
              <a:rPr lang="ja-JP" altLang="en-US" sz="2800" dirty="0">
                <a:effectLst/>
                <a:latin typeface="ＤＨＰ特太ゴシック体" panose="020B0500000000000000" pitchFamily="50" charset="-128"/>
                <a:ea typeface="ＤＨＰ特太ゴシック体" panose="020B0500000000000000" pitchFamily="50" charset="-128"/>
                <a:cs typeface="Times New Roman (本文のフォント - コンプレ"/>
              </a:rPr>
              <a:t>〇　６月にスクラッチを用いた総合の研究授業を実施</a:t>
            </a:r>
          </a:p>
          <a:p>
            <a:endParaRPr lang="en-US" altLang="ja-JP" sz="2800" dirty="0">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p>
            <a:r>
              <a:rPr lang="ja-JP" altLang="en-US" sz="2800" dirty="0">
                <a:effectLst/>
                <a:latin typeface="ＤＨＰ特太ゴシック体" panose="020B0500000000000000" pitchFamily="50" charset="-128"/>
                <a:ea typeface="ＤＨＰ特太ゴシック体" panose="020B0500000000000000" pitchFamily="50" charset="-128"/>
                <a:cs typeface="Times New Roman (本文のフォント - コンプレ"/>
              </a:rPr>
              <a:t>〇　１０月に本日行う授業の事前授業を３本実施</a:t>
            </a:r>
            <a:endParaRPr lang="en-US" altLang="ja-JP" sz="2800" dirty="0">
              <a:effectLst/>
              <a:latin typeface="ＤＨＰ特太ゴシック体" panose="020B0500000000000000" pitchFamily="50" charset="-128"/>
              <a:ea typeface="ＤＨＰ特太ゴシック体" panose="020B0500000000000000" pitchFamily="50" charset="-128"/>
              <a:cs typeface="Times New Roman (本文のフォント - コンプレ"/>
            </a:endParaRPr>
          </a:p>
          <a:p>
            <a:endParaRPr lang="en-US" altLang="ja-JP" sz="2800" dirty="0">
              <a:latin typeface="ＤＨＰ特太ゴシック体" panose="020B0500000000000000" pitchFamily="50" charset="-128"/>
              <a:ea typeface="ＤＨＰ特太ゴシック体" panose="020B0500000000000000" pitchFamily="50" charset="-128"/>
              <a:cs typeface="Times New Roman (本文のフォント - コンプレ"/>
            </a:endParaRPr>
          </a:p>
          <a:p>
            <a:r>
              <a:rPr lang="ja-JP" altLang="en-US" sz="2800" dirty="0">
                <a:latin typeface="ＤＨＰ特太ゴシック体" panose="020B0500000000000000" pitchFamily="50" charset="-128"/>
                <a:ea typeface="ＤＨＰ特太ゴシック体" panose="020B0500000000000000" pitchFamily="50" charset="-128"/>
                <a:cs typeface="Times New Roman (本文のフォント - コンプレ"/>
              </a:rPr>
              <a:t>〇</a:t>
            </a:r>
            <a:r>
              <a:rPr lang="ja-JP" altLang="en-US" sz="2800" dirty="0">
                <a:effectLst/>
                <a:latin typeface="ＤＨＰ特太ゴシック体" panose="020B0500000000000000" pitchFamily="50" charset="-128"/>
                <a:ea typeface="ＤＨＰ特太ゴシック体" panose="020B0500000000000000" pitchFamily="50" charset="-128"/>
                <a:cs typeface="Times New Roman (本文のフォント - コンプレ"/>
              </a:rPr>
              <a:t>　これらに伴う児童抽出調査・授業研究の運営</a:t>
            </a: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p:txBody>
      </p:sp>
      <p:pic>
        <p:nvPicPr>
          <p:cNvPr id="12" name="図 11">
            <a:extLst>
              <a:ext uri="{FF2B5EF4-FFF2-40B4-BE49-F238E27FC236}">
                <a16:creationId xmlns:a16="http://schemas.microsoft.com/office/drawing/2014/main" id="{721AD134-5382-41C5-8815-F5C7BEF2A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6664" y="2030369"/>
            <a:ext cx="2539519" cy="2057826"/>
          </a:xfrm>
          <a:prstGeom prst="rect">
            <a:avLst/>
          </a:prstGeom>
        </p:spPr>
      </p:pic>
      <p:pic>
        <p:nvPicPr>
          <p:cNvPr id="14" name="図 13">
            <a:extLst>
              <a:ext uri="{FF2B5EF4-FFF2-40B4-BE49-F238E27FC236}">
                <a16:creationId xmlns:a16="http://schemas.microsoft.com/office/drawing/2014/main" id="{B11B2527-FBCB-444B-AA8D-265E434473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6664" y="484071"/>
            <a:ext cx="2461438" cy="1886203"/>
          </a:xfrm>
          <a:prstGeom prst="rect">
            <a:avLst/>
          </a:prstGeom>
        </p:spPr>
      </p:pic>
      <p:pic>
        <p:nvPicPr>
          <p:cNvPr id="16" name="図 15">
            <a:extLst>
              <a:ext uri="{FF2B5EF4-FFF2-40B4-BE49-F238E27FC236}">
                <a16:creationId xmlns:a16="http://schemas.microsoft.com/office/drawing/2014/main" id="{69031963-B5F4-42FE-978D-556DCE7430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931605" y="4113422"/>
            <a:ext cx="2949639" cy="2539518"/>
          </a:xfrm>
          <a:prstGeom prst="rect">
            <a:avLst/>
          </a:prstGeom>
        </p:spPr>
      </p:pic>
      <p:sp>
        <p:nvSpPr>
          <p:cNvPr id="13" name="テキスト ボックス 12">
            <a:extLst>
              <a:ext uri="{FF2B5EF4-FFF2-40B4-BE49-F238E27FC236}">
                <a16:creationId xmlns:a16="http://schemas.microsoft.com/office/drawing/2014/main" id="{4830490B-14C5-4C97-8F23-1CB352D50614}"/>
              </a:ext>
            </a:extLst>
          </p:cNvPr>
          <p:cNvSpPr txBox="1"/>
          <p:nvPr/>
        </p:nvSpPr>
        <p:spPr>
          <a:xfrm>
            <a:off x="342900" y="0"/>
            <a:ext cx="9940088"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5" name="テキスト ボックス 14">
            <a:extLst>
              <a:ext uri="{FF2B5EF4-FFF2-40B4-BE49-F238E27FC236}">
                <a16:creationId xmlns:a16="http://schemas.microsoft.com/office/drawing/2014/main" id="{BD53D192-DFCE-44DE-9362-099C3211B289}"/>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lang="ja-JP" altLang="en-US" sz="2400" dirty="0">
                <a:latin typeface="ＤＦ特太ゴシック体" panose="020B0509000000000000" pitchFamily="49" charset="-128"/>
                <a:ea typeface="ＤＦ特太ゴシック体" panose="020B0509000000000000" pitchFamily="49" charset="-128"/>
              </a:rPr>
              <a:t>授業</a:t>
            </a:r>
            <a:r>
              <a:rPr kumimoji="1" lang="ja-JP" altLang="en-US" sz="2400" dirty="0">
                <a:latin typeface="ＤＦ特太ゴシック体" panose="020B0509000000000000" pitchFamily="49" charset="-128"/>
                <a:ea typeface="ＤＦ特太ゴシック体" panose="020B0509000000000000" pitchFamily="49" charset="-128"/>
              </a:rPr>
              <a:t>研究班</a:t>
            </a:r>
          </a:p>
        </p:txBody>
      </p:sp>
      <p:sp>
        <p:nvSpPr>
          <p:cNvPr id="17" name="テキスト ボックス 16">
            <a:extLst>
              <a:ext uri="{FF2B5EF4-FFF2-40B4-BE49-F238E27FC236}">
                <a16:creationId xmlns:a16="http://schemas.microsoft.com/office/drawing/2014/main" id="{ECE5026E-BB8F-4037-AC7C-60953BA5ACE2}"/>
              </a:ext>
            </a:extLst>
          </p:cNvPr>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18" name="テキスト ボックス 17">
            <a:extLst>
              <a:ext uri="{FF2B5EF4-FFF2-40B4-BE49-F238E27FC236}">
                <a16:creationId xmlns:a16="http://schemas.microsoft.com/office/drawing/2014/main" id="{63B10981-24CD-403C-B17D-61E06785D52E}"/>
              </a:ext>
            </a:extLst>
          </p:cNvPr>
          <p:cNvSpPr txBox="1"/>
          <p:nvPr/>
        </p:nvSpPr>
        <p:spPr>
          <a:xfrm>
            <a:off x="6264656" y="603987"/>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７</a:t>
            </a:r>
            <a:r>
              <a:rPr kumimoji="1" lang="en-US" altLang="ja-JP" sz="2400" dirty="0"/>
              <a:t>】</a:t>
            </a:r>
            <a:endParaRPr kumimoji="1" lang="ja-JP" altLang="en-US" sz="2400" dirty="0"/>
          </a:p>
        </p:txBody>
      </p:sp>
    </p:spTree>
    <p:extLst>
      <p:ext uri="{BB962C8B-B14F-4D97-AF65-F5344CB8AC3E}">
        <p14:creationId xmlns:p14="http://schemas.microsoft.com/office/powerpoint/2010/main" val="272663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学校紹介</a:t>
            </a:r>
          </a:p>
        </p:txBody>
      </p:sp>
      <p:sp>
        <p:nvSpPr>
          <p:cNvPr id="5" name="テキスト ボックス 4"/>
          <p:cNvSpPr txBox="1"/>
          <p:nvPr/>
        </p:nvSpPr>
        <p:spPr>
          <a:xfrm>
            <a:off x="6776526" y="614342"/>
            <a:ext cx="2548449" cy="400110"/>
          </a:xfrm>
          <a:prstGeom prst="rect">
            <a:avLst/>
          </a:prstGeom>
          <a:solidFill>
            <a:srgbClr val="FF9999"/>
          </a:solidFill>
        </p:spPr>
        <p:txBody>
          <a:bodyPr wrap="square" rtlCol="0">
            <a:spAutoFit/>
          </a:bodyPr>
          <a:lstStyle/>
          <a:p>
            <a:r>
              <a:rPr kumimoji="1" lang="ja-JP" altLang="en-US" sz="2000" dirty="0"/>
              <a:t>→</a:t>
            </a:r>
            <a:r>
              <a:rPr kumimoji="1" lang="en-US" altLang="ja-JP" sz="2000" dirty="0"/>
              <a:t>【</a:t>
            </a:r>
            <a:r>
              <a:rPr kumimoji="1" lang="ja-JP" altLang="en-US" sz="2000" dirty="0"/>
              <a:t>指導案集</a:t>
            </a:r>
            <a:r>
              <a:rPr kumimoji="1" lang="en-US" altLang="ja-JP" sz="2000" dirty="0"/>
              <a:t>P</a:t>
            </a:r>
            <a:r>
              <a:rPr lang="ja-JP" altLang="en-US" sz="2000" dirty="0"/>
              <a:t>２</a:t>
            </a:r>
            <a:r>
              <a:rPr kumimoji="1" lang="en-US" altLang="ja-JP" sz="2000" dirty="0"/>
              <a:t>】</a:t>
            </a:r>
            <a:endParaRPr kumimoji="1" lang="ja-JP" altLang="en-US" sz="2000" dirty="0"/>
          </a:p>
        </p:txBody>
      </p:sp>
      <p:sp>
        <p:nvSpPr>
          <p:cNvPr id="7" name="テキスト ボックス 6"/>
          <p:cNvSpPr txBox="1"/>
          <p:nvPr/>
        </p:nvSpPr>
        <p:spPr>
          <a:xfrm>
            <a:off x="4628271" y="996187"/>
            <a:ext cx="5365066" cy="1862048"/>
          </a:xfrm>
          <a:prstGeom prst="rect">
            <a:avLst/>
          </a:prstGeom>
          <a:noFill/>
        </p:spPr>
        <p:txBody>
          <a:bodyPr wrap="square" rtlCol="0">
            <a:spAutoFit/>
          </a:bodyPr>
          <a:lstStyle/>
          <a:p>
            <a:pPr>
              <a:lnSpc>
                <a:spcPts val="2300"/>
              </a:lnSpc>
            </a:pPr>
            <a:r>
              <a:rPr lang="ja-JP" altLang="en-US" sz="2400" dirty="0">
                <a:latin typeface="ＤＦ平成明朝体W7" panose="02020709000000000000" pitchFamily="17" charset="-128"/>
                <a:ea typeface="ＤＦ平成明朝体W7" panose="02020709000000000000" pitchFamily="17" charset="-128"/>
              </a:rPr>
              <a:t>校区は武町一帯と田上・唐湊・天神の一部・上荒田町の一部からなっている。</a:t>
            </a:r>
            <a:endParaRPr lang="en-US" altLang="ja-JP" sz="2400" dirty="0">
              <a:latin typeface="ＤＦ平成明朝体W7" panose="02020709000000000000" pitchFamily="17" charset="-128"/>
              <a:ea typeface="ＤＦ平成明朝体W7" panose="02020709000000000000" pitchFamily="17" charset="-128"/>
            </a:endParaRPr>
          </a:p>
          <a:p>
            <a:pPr>
              <a:lnSpc>
                <a:spcPts val="2300"/>
              </a:lnSpc>
            </a:pPr>
            <a:endParaRPr lang="en-US" altLang="ja-JP" sz="2400" dirty="0">
              <a:latin typeface="ＤＦ平成明朝体W7" panose="02020709000000000000" pitchFamily="17" charset="-128"/>
              <a:ea typeface="ＤＦ平成明朝体W7" panose="02020709000000000000" pitchFamily="17" charset="-128"/>
            </a:endParaRPr>
          </a:p>
          <a:p>
            <a:pPr>
              <a:lnSpc>
                <a:spcPts val="2300"/>
              </a:lnSpc>
            </a:pPr>
            <a:r>
              <a:rPr lang="ja-JP" altLang="ja-JP" sz="2400" dirty="0">
                <a:latin typeface="ＤＦ平成明朝体W7" panose="02020709000000000000" pitchFamily="17" charset="-128"/>
                <a:ea typeface="ＤＦ平成明朝体W7" panose="02020709000000000000" pitchFamily="17" charset="-128"/>
              </a:rPr>
              <a:t>児童数　</a:t>
            </a:r>
            <a:r>
              <a:rPr lang="ja-JP" altLang="en-US" sz="2400" dirty="0">
                <a:latin typeface="ＤＦ平成明朝体W7" panose="02020709000000000000" pitchFamily="17" charset="-128"/>
                <a:ea typeface="ＤＦ平成明朝体W7" panose="02020709000000000000" pitchFamily="17" charset="-128"/>
              </a:rPr>
              <a:t>５７１</a:t>
            </a:r>
            <a:r>
              <a:rPr lang="ja-JP" altLang="ja-JP" sz="2400" dirty="0">
                <a:latin typeface="ＤＦ平成明朝体W7" panose="02020709000000000000" pitchFamily="17" charset="-128"/>
                <a:ea typeface="ＤＦ平成明朝体W7" panose="02020709000000000000" pitchFamily="17" charset="-128"/>
              </a:rPr>
              <a:t>名</a:t>
            </a:r>
            <a:endParaRPr lang="en-US" altLang="ja-JP" sz="2400" dirty="0">
              <a:latin typeface="ＤＦ平成明朝体W7" panose="02020709000000000000" pitchFamily="17" charset="-128"/>
              <a:ea typeface="ＤＦ平成明朝体W7" panose="02020709000000000000" pitchFamily="17" charset="-128"/>
            </a:endParaRPr>
          </a:p>
          <a:p>
            <a:pPr>
              <a:lnSpc>
                <a:spcPts val="2300"/>
              </a:lnSpc>
            </a:pPr>
            <a:endParaRPr kumimoji="1" lang="en-US" altLang="ja-JP" sz="2400" dirty="0">
              <a:latin typeface="ＤＦ平成明朝体W7" panose="02020709000000000000" pitchFamily="17" charset="-128"/>
              <a:ea typeface="ＤＦ平成明朝体W7" panose="02020709000000000000" pitchFamily="17" charset="-128"/>
            </a:endParaRPr>
          </a:p>
          <a:p>
            <a:pPr>
              <a:lnSpc>
                <a:spcPts val="2300"/>
              </a:lnSpc>
            </a:pPr>
            <a:r>
              <a:rPr kumimoji="1" lang="ja-JP" altLang="en-US" sz="2400" dirty="0">
                <a:latin typeface="ＤＦ平成明朝体W7" panose="02020709000000000000" pitchFamily="17" charset="-128"/>
                <a:ea typeface="ＤＦ平成明朝体W7" panose="02020709000000000000" pitchFamily="17" charset="-128"/>
              </a:rPr>
              <a:t>学級数　２３学級</a:t>
            </a:r>
            <a:endParaRPr kumimoji="1" lang="en-US" altLang="ja-JP" sz="2400" dirty="0">
              <a:latin typeface="ＤＦ平成明朝体W7" panose="02020709000000000000" pitchFamily="17" charset="-128"/>
              <a:ea typeface="ＤＦ平成明朝体W7" panose="02020709000000000000" pitchFamily="17" charset="-128"/>
            </a:endParaRPr>
          </a:p>
        </p:txBody>
      </p:sp>
      <p:pic>
        <p:nvPicPr>
          <p:cNvPr id="9" name="図 8" descr="Z:\0021　ホームページ\01_CMS 武小ホームページコンテンツ\イメージや素材\kousya.jpg"/>
          <p:cNvPicPr/>
          <p:nvPr/>
        </p:nvPicPr>
        <p:blipFill>
          <a:blip r:embed="rId3">
            <a:extLst>
              <a:ext uri="{28A0092B-C50C-407E-A947-70E740481C1C}">
                <a14:useLocalDpi xmlns:a14="http://schemas.microsoft.com/office/drawing/2010/main" val="0"/>
              </a:ext>
            </a:extLst>
          </a:blip>
          <a:srcRect/>
          <a:stretch>
            <a:fillRect/>
          </a:stretch>
        </p:blipFill>
        <p:spPr bwMode="auto">
          <a:xfrm>
            <a:off x="342900" y="923329"/>
            <a:ext cx="4285371" cy="1838402"/>
          </a:xfrm>
          <a:prstGeom prst="rect">
            <a:avLst/>
          </a:prstGeom>
          <a:noFill/>
          <a:ln>
            <a:noFill/>
          </a:ln>
        </p:spPr>
      </p:pic>
      <p:sp>
        <p:nvSpPr>
          <p:cNvPr id="10" name="テキスト ボックス 9"/>
          <p:cNvSpPr txBox="1"/>
          <p:nvPr/>
        </p:nvSpPr>
        <p:spPr>
          <a:xfrm>
            <a:off x="342900" y="2954739"/>
            <a:ext cx="9278772" cy="830997"/>
          </a:xfrm>
          <a:prstGeom prst="rect">
            <a:avLst/>
          </a:prstGeom>
          <a:solidFill>
            <a:schemeClr val="accent2">
              <a:lumMod val="60000"/>
              <a:lumOff val="40000"/>
            </a:schemeClr>
          </a:solidFill>
        </p:spPr>
        <p:txBody>
          <a:bodyPr wrap="square" rtlCol="0">
            <a:spAutoFit/>
          </a:bodyPr>
          <a:lstStyle/>
          <a:p>
            <a:r>
              <a:rPr lang="ja-JP" altLang="ja-JP" sz="2400" dirty="0">
                <a:latin typeface="ＤＦ平成明朝体W7" panose="02020709000000000000" pitchFamily="17" charset="-128"/>
                <a:ea typeface="ＤＦ平成明朝体W7" panose="02020709000000000000" pitchFamily="17" charset="-128"/>
              </a:rPr>
              <a:t>【学校教育目標】</a:t>
            </a:r>
          </a:p>
          <a:p>
            <a:r>
              <a:rPr lang="ja-JP" altLang="ja-JP" sz="2400" dirty="0">
                <a:solidFill>
                  <a:srgbClr val="0070C0"/>
                </a:solidFill>
                <a:latin typeface="ＤＦ平成明朝体W7" panose="02020709000000000000" pitchFamily="17" charset="-128"/>
                <a:ea typeface="ＤＦ平成明朝体W7" panose="02020709000000000000" pitchFamily="17" charset="-128"/>
              </a:rPr>
              <a:t>（た）</a:t>
            </a:r>
            <a:r>
              <a:rPr lang="ja-JP" altLang="ja-JP" sz="2400" dirty="0">
                <a:latin typeface="ＤＦ平成明朝体W7" panose="02020709000000000000" pitchFamily="17" charset="-128"/>
                <a:ea typeface="ＤＦ平成明朝体W7" panose="02020709000000000000" pitchFamily="17" charset="-128"/>
              </a:rPr>
              <a:t>楽しく学び，</a:t>
            </a:r>
            <a:r>
              <a:rPr lang="ja-JP" altLang="ja-JP" sz="2400" dirty="0">
                <a:solidFill>
                  <a:srgbClr val="0070C0"/>
                </a:solidFill>
                <a:latin typeface="ＤＦ平成明朝体W7" panose="02020709000000000000" pitchFamily="17" charset="-128"/>
                <a:ea typeface="ＤＦ平成明朝体W7" panose="02020709000000000000" pitchFamily="17" charset="-128"/>
              </a:rPr>
              <a:t>（け）</a:t>
            </a:r>
            <a:r>
              <a:rPr lang="ja-JP" altLang="ja-JP" sz="2400" dirty="0">
                <a:latin typeface="ＤＦ平成明朝体W7" panose="02020709000000000000" pitchFamily="17" charset="-128"/>
                <a:ea typeface="ＤＦ平成明朝体W7" panose="02020709000000000000" pitchFamily="17" charset="-128"/>
              </a:rPr>
              <a:t>健康な心と体をもった武の子を育てる。</a:t>
            </a:r>
            <a:endParaRPr kumimoji="1" lang="ja-JP" altLang="en-US" sz="2400" dirty="0">
              <a:latin typeface="ＤＦ平成明朝体W7" panose="02020709000000000000" pitchFamily="17" charset="-128"/>
              <a:ea typeface="ＤＦ平成明朝体W7" panose="02020709000000000000" pitchFamily="17" charset="-128"/>
            </a:endParaRPr>
          </a:p>
        </p:txBody>
      </p:sp>
      <p:sp>
        <p:nvSpPr>
          <p:cNvPr id="11" name="テキスト ボックス 10"/>
          <p:cNvSpPr txBox="1"/>
          <p:nvPr/>
        </p:nvSpPr>
        <p:spPr>
          <a:xfrm>
            <a:off x="202223" y="3853396"/>
            <a:ext cx="12346158" cy="2308324"/>
          </a:xfrm>
          <a:prstGeom prst="rect">
            <a:avLst/>
          </a:prstGeom>
          <a:noFill/>
        </p:spPr>
        <p:txBody>
          <a:bodyPr wrap="square" rtlCol="0">
            <a:spAutoFit/>
          </a:bodyPr>
          <a:lstStyle/>
          <a:p>
            <a:r>
              <a:rPr lang="ja-JP" altLang="ja-JP" sz="2400" dirty="0">
                <a:latin typeface="ＤＦ平成明朝体W3" panose="02020309000000000000" pitchFamily="17" charset="-128"/>
                <a:ea typeface="ＤＦ平成明朝体W3" panose="02020309000000000000" pitchFamily="17" charset="-128"/>
              </a:rPr>
              <a:t>【今年度の重点目標】</a:t>
            </a:r>
            <a:endParaRPr lang="en-US" altLang="ja-JP" sz="2400" dirty="0">
              <a:latin typeface="ＤＦ平成明朝体W3" panose="02020309000000000000" pitchFamily="17" charset="-128"/>
              <a:ea typeface="ＤＦ平成明朝体W3" panose="02020309000000000000" pitchFamily="17" charset="-128"/>
            </a:endParaRPr>
          </a:p>
          <a:p>
            <a:endParaRPr lang="ja-JP" altLang="ja-JP" sz="2400" dirty="0">
              <a:latin typeface="ＤＦ平成明朝体W3" panose="02020309000000000000" pitchFamily="17" charset="-128"/>
              <a:ea typeface="ＤＦ平成明朝体W3" panose="02020309000000000000" pitchFamily="17" charset="-128"/>
            </a:endParaRPr>
          </a:p>
          <a:p>
            <a:r>
              <a:rPr lang="ja-JP" altLang="ja-JP" sz="2400" dirty="0">
                <a:latin typeface="ＤＦ平成明朝体W3" panose="02020309000000000000" pitchFamily="17" charset="-128"/>
                <a:ea typeface="ＤＦ平成明朝体W3" panose="02020309000000000000" pitchFamily="17" charset="-128"/>
              </a:rPr>
              <a:t>①　一学校一改革の実施・・・様々な事柄をそろえる指導の徹底</a:t>
            </a:r>
          </a:p>
          <a:p>
            <a:r>
              <a:rPr lang="ja-JP" altLang="ja-JP" sz="2400" dirty="0">
                <a:latin typeface="ＤＦ平成明朝体W3" panose="02020309000000000000" pitchFamily="17" charset="-128"/>
                <a:ea typeface="ＤＦ平成明朝体W3" panose="02020309000000000000" pitchFamily="17" charset="-128"/>
              </a:rPr>
              <a:t>　　　　　　　　　　　　　　</a:t>
            </a:r>
            <a:endParaRPr lang="en-US" altLang="ja-JP" sz="2400" dirty="0">
              <a:latin typeface="ＤＦ平成明朝体W3" panose="02020309000000000000" pitchFamily="17" charset="-128"/>
              <a:ea typeface="ＤＦ平成明朝体W3" panose="02020309000000000000" pitchFamily="17" charset="-128"/>
            </a:endParaRPr>
          </a:p>
          <a:p>
            <a:r>
              <a:rPr lang="ja-JP" altLang="ja-JP" sz="2400" dirty="0">
                <a:latin typeface="ＤＦ平成明朝体W3" panose="02020309000000000000" pitchFamily="17" charset="-128"/>
                <a:ea typeface="ＤＦ平成明朝体W3" panose="02020309000000000000" pitchFamily="17" charset="-128"/>
              </a:rPr>
              <a:t>②　研究推進・・・・・・・・情報や情報技術を適切に活用できる</a:t>
            </a:r>
            <a:endParaRPr lang="en-US" altLang="ja-JP" sz="2400" dirty="0">
              <a:latin typeface="ＤＦ平成明朝体W3" panose="02020309000000000000" pitchFamily="17" charset="-128"/>
              <a:ea typeface="ＤＦ平成明朝体W3" panose="02020309000000000000" pitchFamily="17" charset="-128"/>
            </a:endParaRPr>
          </a:p>
          <a:p>
            <a:r>
              <a:rPr lang="en-US" altLang="ja-JP" sz="2400" dirty="0">
                <a:latin typeface="ＤＦ平成明朝体W3" panose="02020309000000000000" pitchFamily="17" charset="-128"/>
                <a:ea typeface="ＤＦ平成明朝体W3" panose="02020309000000000000" pitchFamily="17" charset="-128"/>
              </a:rPr>
              <a:t>                            </a:t>
            </a:r>
            <a:r>
              <a:rPr lang="ja-JP" altLang="ja-JP" sz="2400" dirty="0">
                <a:latin typeface="ＤＦ平成明朝体W3" panose="02020309000000000000" pitchFamily="17" charset="-128"/>
                <a:ea typeface="ＤＦ平成明朝体W3" panose="02020309000000000000" pitchFamily="17" charset="-128"/>
              </a:rPr>
              <a:t>子供の育成</a:t>
            </a:r>
            <a:endParaRPr kumimoji="1" lang="ja-JP" altLang="en-US" sz="2400" dirty="0">
              <a:latin typeface="ＤＦ平成明朝体W3" panose="02020309000000000000" pitchFamily="17" charset="-128"/>
              <a:ea typeface="ＤＦ平成明朝体W3" panose="02020309000000000000" pitchFamily="17" charset="-128"/>
            </a:endParaRPr>
          </a:p>
        </p:txBody>
      </p:sp>
    </p:spTree>
    <p:extLst>
      <p:ext uri="{BB962C8B-B14F-4D97-AF65-F5344CB8AC3E}">
        <p14:creationId xmlns:p14="http://schemas.microsoft.com/office/powerpoint/2010/main" val="368761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環境評価研究班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本年度の取組について</a:t>
            </a:r>
          </a:p>
        </p:txBody>
      </p:sp>
      <p:sp>
        <p:nvSpPr>
          <p:cNvPr id="6" name="テキスト ボックス 5"/>
          <p:cNvSpPr txBox="1"/>
          <p:nvPr/>
        </p:nvSpPr>
        <p:spPr>
          <a:xfrm>
            <a:off x="1099134" y="1281180"/>
            <a:ext cx="7469605"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3600" dirty="0">
                <a:latin typeface="ＤＦ特太ゴシック体" panose="020B0509000000000000" pitchFamily="49" charset="-128"/>
                <a:ea typeface="ＤＦ特太ゴシック体" panose="020B0509000000000000" pitchFamily="49" charset="-128"/>
              </a:rPr>
              <a:t>〇　実態調査の実施</a:t>
            </a:r>
          </a:p>
        </p:txBody>
      </p:sp>
      <p:sp>
        <p:nvSpPr>
          <p:cNvPr id="8" name="テキスト ボックス 7"/>
          <p:cNvSpPr txBox="1"/>
          <p:nvPr/>
        </p:nvSpPr>
        <p:spPr>
          <a:xfrm>
            <a:off x="1099134" y="2129108"/>
            <a:ext cx="5160989" cy="584775"/>
          </a:xfrm>
          <a:prstGeom prst="rect">
            <a:avLst/>
          </a:prstGeom>
          <a:solidFill>
            <a:srgbClr val="FFC000"/>
          </a:solidFill>
        </p:spPr>
        <p:txBody>
          <a:bodyPr wrap="square" rtlCol="0">
            <a:spAutoFit/>
          </a:bodyPr>
          <a:lstStyle/>
          <a:p>
            <a:r>
              <a:rPr kumimoji="1" lang="ja-JP" altLang="en-US" sz="3200" dirty="0">
                <a:latin typeface="ＤＦ特太ゴシック体" panose="020B0509000000000000" pitchFamily="49" charset="-128"/>
                <a:ea typeface="ＤＦ特太ゴシック体" panose="020B0509000000000000" pitchFamily="49" charset="-128"/>
              </a:rPr>
              <a:t>→昨年度より継続して実施</a:t>
            </a:r>
          </a:p>
        </p:txBody>
      </p:sp>
      <p:sp>
        <p:nvSpPr>
          <p:cNvPr id="9" name="テキスト ボックス 8"/>
          <p:cNvSpPr txBox="1"/>
          <p:nvPr/>
        </p:nvSpPr>
        <p:spPr>
          <a:xfrm>
            <a:off x="1099135" y="2912483"/>
            <a:ext cx="8044866" cy="286232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en-US" sz="3600" dirty="0">
                <a:latin typeface="ＤＦ特太ゴシック体" panose="020B0509000000000000" pitchFamily="49" charset="-128"/>
                <a:ea typeface="ＤＦ特太ゴシック体" panose="020B0509000000000000" pitchFamily="49" charset="-128"/>
              </a:rPr>
              <a:t>〇　タブレット</a:t>
            </a:r>
            <a:r>
              <a:rPr lang="en-US" altLang="ja-JP" sz="3600" dirty="0">
                <a:latin typeface="ＤＦ特太ゴシック体" panose="020B0509000000000000" pitchFamily="49" charset="-128"/>
                <a:ea typeface="ＤＦ特太ゴシック体" panose="020B0509000000000000" pitchFamily="49" charset="-128"/>
              </a:rPr>
              <a:t>PC</a:t>
            </a:r>
            <a:r>
              <a:rPr lang="ja-JP" altLang="en-US" sz="3600" dirty="0">
                <a:latin typeface="ＤＦ特太ゴシック体" panose="020B0509000000000000" pitchFamily="49" charset="-128"/>
                <a:ea typeface="ＤＦ特太ゴシック体" panose="020B0509000000000000" pitchFamily="49" charset="-128"/>
              </a:rPr>
              <a:t>の管理</a:t>
            </a:r>
            <a:endParaRPr lang="en-US" altLang="ja-JP" sz="3600" dirty="0">
              <a:latin typeface="ＤＦ特太ゴシック体" panose="020B0509000000000000" pitchFamily="49" charset="-128"/>
              <a:ea typeface="ＤＦ特太ゴシック体" panose="020B0509000000000000" pitchFamily="49" charset="-128"/>
            </a:endParaRPr>
          </a:p>
          <a:p>
            <a:r>
              <a:rPr lang="ja-JP" altLang="en-US" sz="3600" dirty="0">
                <a:latin typeface="ＤＦ特太ゴシック体" panose="020B0509000000000000" pitchFamily="49" charset="-128"/>
                <a:ea typeface="ＤＦ特太ゴシック体" panose="020B0509000000000000" pitchFamily="49" charset="-128"/>
              </a:rPr>
              <a:t>〇　ロイロノートをインストールした　</a:t>
            </a:r>
            <a:endParaRPr lang="en-US" altLang="ja-JP" sz="3600" dirty="0">
              <a:latin typeface="ＤＦ特太ゴシック体" panose="020B0509000000000000" pitchFamily="49" charset="-128"/>
              <a:ea typeface="ＤＦ特太ゴシック体" panose="020B0509000000000000" pitchFamily="49" charset="-128"/>
            </a:endParaRPr>
          </a:p>
          <a:p>
            <a:r>
              <a:rPr lang="ja-JP" altLang="en-US" sz="3600" dirty="0">
                <a:latin typeface="ＤＦ特太ゴシック体" panose="020B0509000000000000" pitchFamily="49" charset="-128"/>
                <a:ea typeface="ＤＦ特太ゴシック体" panose="020B0509000000000000" pitchFamily="49" charset="-128"/>
              </a:rPr>
              <a:t>　</a:t>
            </a:r>
            <a:r>
              <a:rPr lang="en-US" altLang="ja-JP" sz="3600" dirty="0">
                <a:latin typeface="ＤＦ特太ゴシック体" panose="020B0509000000000000" pitchFamily="49" charset="-128"/>
                <a:ea typeface="ＤＦ特太ゴシック体" panose="020B0509000000000000" pitchFamily="49" charset="-128"/>
              </a:rPr>
              <a:t>iPad</a:t>
            </a:r>
            <a:r>
              <a:rPr lang="ja-JP" altLang="en-US" sz="3600" dirty="0">
                <a:latin typeface="ＤＦ特太ゴシック体" panose="020B0509000000000000" pitchFamily="49" charset="-128"/>
                <a:ea typeface="ＤＦ特太ゴシック体" panose="020B0509000000000000" pitchFamily="49" charset="-128"/>
              </a:rPr>
              <a:t>の活用の推進</a:t>
            </a:r>
            <a:endParaRPr lang="en-US" altLang="ja-JP" sz="3600" dirty="0">
              <a:latin typeface="ＤＦ特太ゴシック体" panose="020B0509000000000000" pitchFamily="49" charset="-128"/>
              <a:ea typeface="ＤＦ特太ゴシック体" panose="020B0509000000000000" pitchFamily="49" charset="-128"/>
            </a:endParaRPr>
          </a:p>
          <a:p>
            <a:r>
              <a:rPr lang="ja-JP" altLang="en-US" sz="3600" dirty="0">
                <a:latin typeface="ＤＦ特太ゴシック体" panose="020B0509000000000000" pitchFamily="49" charset="-128"/>
                <a:ea typeface="ＤＦ特太ゴシック体" panose="020B0509000000000000" pitchFamily="49" charset="-128"/>
              </a:rPr>
              <a:t>〇　「キーボー島アドベンチャー」　</a:t>
            </a:r>
            <a:endParaRPr lang="en-US" altLang="ja-JP" sz="3600" dirty="0">
              <a:latin typeface="ＤＦ特太ゴシック体" panose="020B0509000000000000" pitchFamily="49" charset="-128"/>
              <a:ea typeface="ＤＦ特太ゴシック体" panose="020B0509000000000000" pitchFamily="49" charset="-128"/>
            </a:endParaRPr>
          </a:p>
          <a:p>
            <a:r>
              <a:rPr lang="ja-JP" altLang="en-US" sz="3600" dirty="0">
                <a:latin typeface="ＤＦ特太ゴシック体" panose="020B0509000000000000" pitchFamily="49" charset="-128"/>
                <a:ea typeface="ＤＦ特太ゴシック体" panose="020B0509000000000000" pitchFamily="49" charset="-128"/>
              </a:rPr>
              <a:t>　の活用推進</a:t>
            </a:r>
            <a:endParaRPr lang="en-US" altLang="ja-JP" sz="3600" dirty="0">
              <a:latin typeface="ＤＦ特太ゴシック体" panose="020B0509000000000000" pitchFamily="49" charset="-128"/>
              <a:ea typeface="ＤＦ特太ゴシック体" panose="020B0509000000000000" pitchFamily="49" charset="-128"/>
            </a:endParaRPr>
          </a:p>
        </p:txBody>
      </p:sp>
      <p:sp>
        <p:nvSpPr>
          <p:cNvPr id="10" name="テキスト ボックス 9"/>
          <p:cNvSpPr txBox="1"/>
          <p:nvPr/>
        </p:nvSpPr>
        <p:spPr>
          <a:xfrm>
            <a:off x="1099134" y="6011615"/>
            <a:ext cx="6173863" cy="523220"/>
          </a:xfrm>
          <a:prstGeom prst="rect">
            <a:avLst/>
          </a:prstGeom>
          <a:solidFill>
            <a:srgbClr val="FFC000"/>
          </a:solidFill>
        </p:spPr>
        <p:txBody>
          <a:bodyPr wrap="square" rtlCol="0">
            <a:spAutoFit/>
          </a:bodyPr>
          <a:lstStyle/>
          <a:p>
            <a:r>
              <a:rPr kumimoji="1" lang="ja-JP" altLang="en-US" sz="2800" dirty="0">
                <a:latin typeface="ＤＦ特太ゴシック体" panose="020B0509000000000000" pitchFamily="49" charset="-128"/>
                <a:ea typeface="ＤＦ特太ゴシック体" panose="020B0509000000000000" pitchFamily="49" charset="-128"/>
              </a:rPr>
              <a:t>→情報教育研究班より引継ぎ</a:t>
            </a:r>
          </a:p>
        </p:txBody>
      </p:sp>
      <p:sp>
        <p:nvSpPr>
          <p:cNvPr id="13" name="テキスト ボックス 12">
            <a:extLst>
              <a:ext uri="{FF2B5EF4-FFF2-40B4-BE49-F238E27FC236}">
                <a16:creationId xmlns:a16="http://schemas.microsoft.com/office/drawing/2014/main" id="{A15CEB22-1824-49BF-A5F6-1154E42CABD7}"/>
              </a:ext>
            </a:extLst>
          </p:cNvPr>
          <p:cNvSpPr txBox="1"/>
          <p:nvPr/>
        </p:nvSpPr>
        <p:spPr>
          <a:xfrm>
            <a:off x="342900" y="0"/>
            <a:ext cx="9940088"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4" name="テキスト ボックス 13">
            <a:extLst>
              <a:ext uri="{FF2B5EF4-FFF2-40B4-BE49-F238E27FC236}">
                <a16:creationId xmlns:a16="http://schemas.microsoft.com/office/drawing/2014/main" id="{47F2EE03-73F8-404D-9571-84A35C4F800F}"/>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lang="ja-JP" altLang="en-US" sz="2400" dirty="0">
                <a:latin typeface="ＤＦ特太ゴシック体" panose="020B0509000000000000" pitchFamily="49" charset="-128"/>
                <a:ea typeface="ＤＦ特太ゴシック体" panose="020B0509000000000000" pitchFamily="49" charset="-128"/>
              </a:rPr>
              <a:t>環境評価</a:t>
            </a:r>
            <a:r>
              <a:rPr kumimoji="1" lang="ja-JP" altLang="en-US" sz="2400" dirty="0">
                <a:latin typeface="ＤＦ特太ゴシック体" panose="020B0509000000000000" pitchFamily="49" charset="-128"/>
                <a:ea typeface="ＤＦ特太ゴシック体" panose="020B0509000000000000" pitchFamily="49" charset="-128"/>
              </a:rPr>
              <a:t>研究班</a:t>
            </a:r>
          </a:p>
        </p:txBody>
      </p:sp>
      <p:sp>
        <p:nvSpPr>
          <p:cNvPr id="15" name="テキスト ボックス 14">
            <a:extLst>
              <a:ext uri="{FF2B5EF4-FFF2-40B4-BE49-F238E27FC236}">
                <a16:creationId xmlns:a16="http://schemas.microsoft.com/office/drawing/2014/main" id="{69116931-FCAC-4D1B-A812-D4AE7616AE45}"/>
              </a:ext>
            </a:extLst>
          </p:cNvPr>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16" name="テキスト ボックス 15">
            <a:extLst>
              <a:ext uri="{FF2B5EF4-FFF2-40B4-BE49-F238E27FC236}">
                <a16:creationId xmlns:a16="http://schemas.microsoft.com/office/drawing/2014/main" id="{8D7A9750-6D6A-45FA-98AD-19E7F3BCD214}"/>
              </a:ext>
            </a:extLst>
          </p:cNvPr>
          <p:cNvSpPr txBox="1"/>
          <p:nvPr/>
        </p:nvSpPr>
        <p:spPr>
          <a:xfrm>
            <a:off x="7410982" y="603986"/>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ja-JP" altLang="en-US" sz="2400" dirty="0"/>
              <a:t>８</a:t>
            </a:r>
            <a:r>
              <a:rPr kumimoji="1" lang="en-US" altLang="ja-JP" sz="2400" dirty="0"/>
              <a:t>】</a:t>
            </a:r>
            <a:endParaRPr kumimoji="1" lang="ja-JP" altLang="en-US" sz="2400" dirty="0"/>
          </a:p>
        </p:txBody>
      </p:sp>
    </p:spTree>
    <p:extLst>
      <p:ext uri="{BB962C8B-B14F-4D97-AF65-F5344CB8AC3E}">
        <p14:creationId xmlns:p14="http://schemas.microsoft.com/office/powerpoint/2010/main" val="1112359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環境評価研究班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本年度の取組について</a:t>
            </a:r>
          </a:p>
        </p:txBody>
      </p:sp>
      <p:sp>
        <p:nvSpPr>
          <p:cNvPr id="6" name="テキスト ボックス 5"/>
          <p:cNvSpPr txBox="1"/>
          <p:nvPr/>
        </p:nvSpPr>
        <p:spPr>
          <a:xfrm>
            <a:off x="342900" y="1302294"/>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ja-JP" altLang="en-US" sz="4000" dirty="0">
                <a:latin typeface="ＤＦ特太ゴシック体" panose="020B0509000000000000" pitchFamily="49" charset="-128"/>
                <a:ea typeface="ＤＦ特太ゴシック体" panose="020B0509000000000000" pitchFamily="49" charset="-128"/>
              </a:rPr>
              <a:t>第一回実態調査の結果</a:t>
            </a:r>
            <a:endParaRPr kumimoji="1" lang="ja-JP" altLang="en-US" sz="4000" dirty="0">
              <a:latin typeface="ＤＦ特太ゴシック体" panose="020B0509000000000000" pitchFamily="49" charset="-128"/>
              <a:ea typeface="ＤＦ特太ゴシック体" panose="020B0509000000000000" pitchFamily="49" charset="-128"/>
            </a:endParaRPr>
          </a:p>
        </p:txBody>
      </p:sp>
      <p:sp>
        <p:nvSpPr>
          <p:cNvPr id="7" name="正方形/長方形 6"/>
          <p:cNvSpPr/>
          <p:nvPr/>
        </p:nvSpPr>
        <p:spPr>
          <a:xfrm>
            <a:off x="342900" y="2134198"/>
            <a:ext cx="10798713" cy="4462760"/>
          </a:xfrm>
          <a:prstGeom prst="rect">
            <a:avLst/>
          </a:prstGeom>
        </p:spPr>
        <p:txBody>
          <a:bodyPr wrap="square">
            <a:spAutoFit/>
          </a:bodyPr>
          <a:lstStyle/>
          <a:p>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コンピューターを使った授業が好きな児童の割合</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上学年　</a:t>
            </a:r>
            <a:r>
              <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rPr>
              <a:t>85.7</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％（昨年度末より</a:t>
            </a:r>
            <a:r>
              <a:rPr lang="en-US" altLang="ja-JP" sz="28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3.3</a:t>
            </a:r>
            <a:r>
              <a:rPr lang="ja-JP" altLang="en-US" sz="28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％増</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下学年　</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89.5</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（昨年度末より</a:t>
            </a:r>
            <a:r>
              <a:rPr lang="en-US" altLang="ja-JP" sz="2400" dirty="0">
                <a:solidFill>
                  <a:schemeClr val="accent6">
                    <a:lumMod val="50000"/>
                  </a:schemeClr>
                </a:solidFill>
                <a:effectLst/>
                <a:latin typeface="ＤＦ特太ゴシック体" panose="020B0509000000000000" pitchFamily="49" charset="-128"/>
                <a:ea typeface="ＤＦ特太ゴシック体" panose="020B0509000000000000" pitchFamily="49" charset="-128"/>
                <a:cs typeface="Times New Roman (本文のフォント - コンプレ"/>
              </a:rPr>
              <a:t>0.4</a:t>
            </a:r>
            <a:r>
              <a:rPr lang="ja-JP" altLang="en-US" sz="2400" dirty="0">
                <a:solidFill>
                  <a:schemeClr val="accent6">
                    <a:lumMod val="50000"/>
                  </a:schemeClr>
                </a:solidFill>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400" dirty="0">
                <a:solidFill>
                  <a:schemeClr val="accent6">
                    <a:lumMod val="50000"/>
                  </a:schemeClr>
                </a:solidFill>
                <a:effectLst/>
                <a:latin typeface="ＤＦ特太ゴシック体" panose="020B0509000000000000" pitchFamily="49" charset="-128"/>
                <a:ea typeface="ＤＦ特太ゴシック体" panose="020B0509000000000000" pitchFamily="49" charset="-128"/>
                <a:cs typeface="Times New Roman (本文のフォント - コンプレ"/>
              </a:rPr>
              <a:t>減</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〇　コンピューターを用いて文章を書くことがあるか</a:t>
            </a:r>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　　上学年　</a:t>
            </a:r>
            <a:r>
              <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90.2</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（昨年度末より</a:t>
            </a:r>
            <a:r>
              <a:rPr lang="en-US" altLang="ja-JP" sz="2800" dirty="0">
                <a:solidFill>
                  <a:srgbClr val="FF0000"/>
                </a:solidFill>
                <a:effectLst/>
                <a:latin typeface="ＤＦ特太ゴシック体" panose="020B0509000000000000" pitchFamily="49" charset="-128"/>
                <a:ea typeface="ＤＦ特太ゴシック体" panose="020B0509000000000000" pitchFamily="49" charset="-128"/>
                <a:cs typeface="Times New Roman (本文のフォント - コンプレ"/>
              </a:rPr>
              <a:t>12.6</a:t>
            </a:r>
            <a:r>
              <a:rPr lang="ja-JP" altLang="en-US" sz="28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a:t>
            </a:r>
            <a:r>
              <a:rPr lang="ja-JP" altLang="en-US" sz="2800" dirty="0">
                <a:solidFill>
                  <a:srgbClr val="FF0000"/>
                </a:solidFill>
                <a:effectLst/>
                <a:latin typeface="ＤＦ特太ゴシック体" panose="020B0509000000000000" pitchFamily="49" charset="-128"/>
                <a:ea typeface="ＤＦ特太ゴシック体" panose="020B0509000000000000" pitchFamily="49" charset="-128"/>
                <a:cs typeface="Times New Roman (本文のフォント - コンプレ"/>
              </a:rPr>
              <a:t>増</a:t>
            </a:r>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下学年　</a:t>
            </a:r>
            <a:r>
              <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rPr>
              <a:t>61.1</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（昨年度末より</a:t>
            </a:r>
            <a:r>
              <a:rPr lang="en-US" altLang="ja-JP" sz="28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0.8</a:t>
            </a:r>
            <a:r>
              <a:rPr lang="ja-JP" altLang="en-US" sz="28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％増</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写真や動画を撮ることがあるか（上学年のみ）</a:t>
            </a:r>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rPr>
              <a:t>82</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（昨年度より</a:t>
            </a:r>
            <a:r>
              <a:rPr lang="en-US" altLang="ja-JP" sz="28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15.4</a:t>
            </a:r>
            <a:r>
              <a:rPr lang="ja-JP" altLang="en-US" sz="2800" dirty="0">
                <a:solidFill>
                  <a:srgbClr val="FF0000"/>
                </a:solidFill>
                <a:latin typeface="ＤＦ特太ゴシック体" panose="020B0509000000000000" pitchFamily="49" charset="-128"/>
                <a:ea typeface="ＤＦ特太ゴシック体" panose="020B0509000000000000" pitchFamily="49" charset="-128"/>
                <a:cs typeface="Times New Roman (本文のフォント - コンプレ"/>
              </a:rPr>
              <a:t>％増</a:t>
            </a:r>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　　　　　　など</a:t>
            </a:r>
            <a:endParaRPr lang="en-US" altLang="ja-JP" sz="24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en-US" altLang="ja-JP" sz="24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2400" dirty="0">
                <a:latin typeface="ＤＦ特太ゴシック体" panose="020B0509000000000000" pitchFamily="49" charset="-128"/>
                <a:ea typeface="ＤＦ特太ゴシック体" panose="020B0509000000000000" pitchFamily="49" charset="-128"/>
                <a:cs typeface="Times New Roman (本文のフォント - コンプレ"/>
              </a:rPr>
              <a:t>仮説１にも関わる環境整備が順調に行われていることが分かる</a:t>
            </a:r>
            <a:r>
              <a:rPr lang="ja-JP" altLang="en-US" sz="2800" dirty="0">
                <a:latin typeface="ＤＦ特太ゴシック体" panose="020B0509000000000000" pitchFamily="49" charset="-128"/>
                <a:ea typeface="ＤＦ特太ゴシック体" panose="020B0509000000000000" pitchFamily="49" charset="-128"/>
                <a:cs typeface="Times New Roman (本文のフォント - コンプレ"/>
              </a:rPr>
              <a:t>。</a:t>
            </a:r>
            <a:endParaRPr lang="ja-JP" altLang="en-US" sz="28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p:txBody>
      </p:sp>
      <p:sp>
        <p:nvSpPr>
          <p:cNvPr id="12" name="テキスト ボックス 11">
            <a:extLst>
              <a:ext uri="{FF2B5EF4-FFF2-40B4-BE49-F238E27FC236}">
                <a16:creationId xmlns:a16="http://schemas.microsoft.com/office/drawing/2014/main" id="{6DCE000F-3F5A-439C-8062-8A72E6F2EE33}"/>
              </a:ext>
            </a:extLst>
          </p:cNvPr>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3" name="テキスト ボックス 12">
            <a:extLst>
              <a:ext uri="{FF2B5EF4-FFF2-40B4-BE49-F238E27FC236}">
                <a16:creationId xmlns:a16="http://schemas.microsoft.com/office/drawing/2014/main" id="{A99912A5-D93E-4389-A7E4-08932CC8C3C3}"/>
              </a:ext>
            </a:extLst>
          </p:cNvPr>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環境評価研究班</a:t>
            </a:r>
          </a:p>
        </p:txBody>
      </p:sp>
      <p:sp>
        <p:nvSpPr>
          <p:cNvPr id="14" name="テキスト ボックス 13">
            <a:extLst>
              <a:ext uri="{FF2B5EF4-FFF2-40B4-BE49-F238E27FC236}">
                <a16:creationId xmlns:a16="http://schemas.microsoft.com/office/drawing/2014/main" id="{15BA236C-E911-4B29-985A-237F1A4F0042}"/>
              </a:ext>
            </a:extLst>
          </p:cNvPr>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本年度の取組について</a:t>
            </a:r>
          </a:p>
        </p:txBody>
      </p:sp>
      <p:sp>
        <p:nvSpPr>
          <p:cNvPr id="15" name="テキスト ボックス 14">
            <a:extLst>
              <a:ext uri="{FF2B5EF4-FFF2-40B4-BE49-F238E27FC236}">
                <a16:creationId xmlns:a16="http://schemas.microsoft.com/office/drawing/2014/main" id="{F201A225-19B8-4F3E-9DDE-B38E663D2777}"/>
              </a:ext>
            </a:extLst>
          </p:cNvPr>
          <p:cNvSpPr txBox="1"/>
          <p:nvPr/>
        </p:nvSpPr>
        <p:spPr>
          <a:xfrm>
            <a:off x="342900" y="0"/>
            <a:ext cx="9940088"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6" name="テキスト ボックス 15">
            <a:extLst>
              <a:ext uri="{FF2B5EF4-FFF2-40B4-BE49-F238E27FC236}">
                <a16:creationId xmlns:a16="http://schemas.microsoft.com/office/drawing/2014/main" id="{873B70C7-8B21-4B64-9B92-D45C3951DBB3}"/>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lang="ja-JP" altLang="en-US" sz="2400" dirty="0">
                <a:latin typeface="ＤＦ特太ゴシック体" panose="020B0509000000000000" pitchFamily="49" charset="-128"/>
                <a:ea typeface="ＤＦ特太ゴシック体" panose="020B0509000000000000" pitchFamily="49" charset="-128"/>
              </a:rPr>
              <a:t>環境評価</a:t>
            </a:r>
            <a:r>
              <a:rPr kumimoji="1" lang="ja-JP" altLang="en-US" sz="2400" dirty="0">
                <a:latin typeface="ＤＦ特太ゴシック体" panose="020B0509000000000000" pitchFamily="49" charset="-128"/>
                <a:ea typeface="ＤＦ特太ゴシック体" panose="020B0509000000000000" pitchFamily="49" charset="-128"/>
              </a:rPr>
              <a:t>研究班</a:t>
            </a:r>
          </a:p>
        </p:txBody>
      </p:sp>
      <p:sp>
        <p:nvSpPr>
          <p:cNvPr id="17" name="テキスト ボックス 16">
            <a:extLst>
              <a:ext uri="{FF2B5EF4-FFF2-40B4-BE49-F238E27FC236}">
                <a16:creationId xmlns:a16="http://schemas.microsoft.com/office/drawing/2014/main" id="{DE959CE3-27BB-4C93-8DFA-11C83D82F8BC}"/>
              </a:ext>
            </a:extLst>
          </p:cNvPr>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18" name="テキスト ボックス 17">
            <a:extLst>
              <a:ext uri="{FF2B5EF4-FFF2-40B4-BE49-F238E27FC236}">
                <a16:creationId xmlns:a16="http://schemas.microsoft.com/office/drawing/2014/main" id="{B1C64E53-886C-41F6-8698-DF90EC5AC3C6}"/>
              </a:ext>
            </a:extLst>
          </p:cNvPr>
          <p:cNvSpPr txBox="1"/>
          <p:nvPr/>
        </p:nvSpPr>
        <p:spPr>
          <a:xfrm>
            <a:off x="7410982" y="603986"/>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ja-JP" altLang="en-US" sz="2400" dirty="0"/>
              <a:t>８</a:t>
            </a:r>
            <a:r>
              <a:rPr kumimoji="1" lang="en-US" altLang="ja-JP" sz="2400" dirty="0"/>
              <a:t>】</a:t>
            </a:r>
            <a:endParaRPr kumimoji="1" lang="ja-JP" altLang="en-US" sz="2400" dirty="0"/>
          </a:p>
        </p:txBody>
      </p:sp>
    </p:spTree>
    <p:extLst>
      <p:ext uri="{BB962C8B-B14F-4D97-AF65-F5344CB8AC3E}">
        <p14:creationId xmlns:p14="http://schemas.microsoft.com/office/powerpoint/2010/main" val="149057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環境評価研究班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本年度の取組について</a:t>
            </a:r>
          </a:p>
        </p:txBody>
      </p:sp>
      <p:sp>
        <p:nvSpPr>
          <p:cNvPr id="6" name="テキスト ボックス 5"/>
          <p:cNvSpPr txBox="1"/>
          <p:nvPr/>
        </p:nvSpPr>
        <p:spPr>
          <a:xfrm>
            <a:off x="342900" y="1326385"/>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情報コーナーの作成</a:t>
            </a:r>
          </a:p>
        </p:txBody>
      </p:sp>
      <p:sp>
        <p:nvSpPr>
          <p:cNvPr id="7" name="正方形/長方形 6"/>
          <p:cNvSpPr/>
          <p:nvPr/>
        </p:nvSpPr>
        <p:spPr>
          <a:xfrm>
            <a:off x="234254" y="2370587"/>
            <a:ext cx="9809498" cy="3603551"/>
          </a:xfrm>
          <a:prstGeom prst="rect">
            <a:avLst/>
          </a:prstGeom>
        </p:spPr>
        <p:txBody>
          <a:bodyPr wrap="square">
            <a:spAutoFit/>
          </a:bodyPr>
          <a:lstStyle/>
          <a:p>
            <a:pPr>
              <a:lnSpc>
                <a:spcPts val="3500"/>
              </a:lnSpc>
            </a:pPr>
            <a:r>
              <a:rPr lang="ja-JP" altLang="en-US" sz="36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各学年に情報コーナーを作成</a:t>
            </a:r>
            <a:endParaRPr lang="en-US" altLang="ja-JP" sz="36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3500"/>
              </a:lnSpc>
            </a:pPr>
            <a:endParaRPr lang="en-US" altLang="ja-JP" sz="36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3500"/>
              </a:lnSpc>
            </a:pPr>
            <a:r>
              <a:rPr lang="ja-JP" altLang="en-US" sz="36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情報コーナーにはキーボー島アドベ</a:t>
            </a:r>
            <a:endParaRPr lang="en-US" altLang="ja-JP" sz="36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3500"/>
              </a:lnSpc>
            </a:pPr>
            <a:r>
              <a:rPr lang="en-US" altLang="ja-JP" sz="36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36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ンチャーへの取組状況などを</a:t>
            </a:r>
            <a:endParaRPr lang="en-US" altLang="ja-JP" sz="36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3500"/>
              </a:lnSpc>
            </a:pPr>
            <a:endParaRPr lang="en-US" altLang="ja-JP" sz="36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3500"/>
              </a:lnSpc>
            </a:pPr>
            <a:r>
              <a:rPr lang="ja-JP" altLang="en-US" sz="36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今後は各学年の</a:t>
            </a:r>
            <a:r>
              <a:rPr lang="en-US" altLang="ja-JP" sz="3600" dirty="0">
                <a:effectLst/>
                <a:latin typeface="ＤＦ特太ゴシック体" panose="020B0509000000000000" pitchFamily="49" charset="-128"/>
                <a:ea typeface="ＤＦ特太ゴシック体" panose="020B0509000000000000" pitchFamily="49" charset="-128"/>
                <a:cs typeface="Times New Roman (本文のフォント - コンプレ"/>
              </a:rPr>
              <a:t>ICT</a:t>
            </a:r>
            <a:r>
              <a:rPr lang="ja-JP" altLang="en-US" sz="36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機器・ソフトを</a:t>
            </a:r>
            <a:endParaRPr lang="en-US" altLang="ja-JP" sz="36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pPr>
              <a:lnSpc>
                <a:spcPts val="3500"/>
              </a:lnSpc>
            </a:pPr>
            <a:r>
              <a:rPr lang="en-US" altLang="ja-JP" sz="36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36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活用した取組の紹介などを行っていく</a:t>
            </a:r>
          </a:p>
          <a:p>
            <a:endParaRPr lang="ja-JP" altLang="en-US" sz="2400" dirty="0">
              <a:effectLst/>
              <a:latin typeface="ＤＦ平成明朝体W7" panose="02020709000000000000" pitchFamily="17" charset="-128"/>
              <a:ea typeface="ＤＦ平成明朝体W7" panose="02020709000000000000" pitchFamily="17" charset="-128"/>
              <a:cs typeface="Times New Roman (本文のフォント - コンプレ"/>
            </a:endParaRPr>
          </a:p>
        </p:txBody>
      </p:sp>
      <p:pic>
        <p:nvPicPr>
          <p:cNvPr id="9" name="図 8">
            <a:extLst>
              <a:ext uri="{FF2B5EF4-FFF2-40B4-BE49-F238E27FC236}">
                <a16:creationId xmlns:a16="http://schemas.microsoft.com/office/drawing/2014/main" id="{A9755650-D8C8-40F4-8796-EA6CE79D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12048" y="2191006"/>
            <a:ext cx="4435255" cy="3131009"/>
          </a:xfrm>
          <a:prstGeom prst="rect">
            <a:avLst/>
          </a:prstGeom>
        </p:spPr>
      </p:pic>
      <p:sp>
        <p:nvSpPr>
          <p:cNvPr id="10" name="テキスト ボックス 9">
            <a:extLst>
              <a:ext uri="{FF2B5EF4-FFF2-40B4-BE49-F238E27FC236}">
                <a16:creationId xmlns:a16="http://schemas.microsoft.com/office/drawing/2014/main" id="{C5FC6EA4-4922-4F30-82F3-66CA0EC2F97E}"/>
              </a:ext>
            </a:extLst>
          </p:cNvPr>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1" name="テキスト ボックス 10">
            <a:extLst>
              <a:ext uri="{FF2B5EF4-FFF2-40B4-BE49-F238E27FC236}">
                <a16:creationId xmlns:a16="http://schemas.microsoft.com/office/drawing/2014/main" id="{08581792-0EDB-4748-9DAE-7D8ADAD3AD3D}"/>
              </a:ext>
            </a:extLst>
          </p:cNvPr>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環境評価研究班</a:t>
            </a:r>
          </a:p>
        </p:txBody>
      </p:sp>
      <p:sp>
        <p:nvSpPr>
          <p:cNvPr id="12" name="テキスト ボックス 11">
            <a:extLst>
              <a:ext uri="{FF2B5EF4-FFF2-40B4-BE49-F238E27FC236}">
                <a16:creationId xmlns:a16="http://schemas.microsoft.com/office/drawing/2014/main" id="{556682B9-DD3E-4A9D-B492-7350DE71E4BE}"/>
              </a:ext>
            </a:extLst>
          </p:cNvPr>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本年度の取組について</a:t>
            </a:r>
          </a:p>
        </p:txBody>
      </p:sp>
      <p:sp>
        <p:nvSpPr>
          <p:cNvPr id="13" name="テキスト ボックス 12">
            <a:extLst>
              <a:ext uri="{FF2B5EF4-FFF2-40B4-BE49-F238E27FC236}">
                <a16:creationId xmlns:a16="http://schemas.microsoft.com/office/drawing/2014/main" id="{7BB25874-E312-48AF-A4BF-F6BE4D196D44}"/>
              </a:ext>
            </a:extLst>
          </p:cNvPr>
          <p:cNvSpPr txBox="1"/>
          <p:nvPr/>
        </p:nvSpPr>
        <p:spPr>
          <a:xfrm>
            <a:off x="342900" y="0"/>
            <a:ext cx="9940088"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4" name="テキスト ボックス 13">
            <a:extLst>
              <a:ext uri="{FF2B5EF4-FFF2-40B4-BE49-F238E27FC236}">
                <a16:creationId xmlns:a16="http://schemas.microsoft.com/office/drawing/2014/main" id="{7EFF0973-8589-43E3-8F46-0919029605B9}"/>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lang="ja-JP" altLang="en-US" sz="2400" dirty="0">
                <a:latin typeface="ＤＦ特太ゴシック体" panose="020B0509000000000000" pitchFamily="49" charset="-128"/>
                <a:ea typeface="ＤＦ特太ゴシック体" panose="020B0509000000000000" pitchFamily="49" charset="-128"/>
              </a:rPr>
              <a:t>環境評価</a:t>
            </a:r>
            <a:r>
              <a:rPr kumimoji="1" lang="ja-JP" altLang="en-US" sz="2400" dirty="0">
                <a:latin typeface="ＤＦ特太ゴシック体" panose="020B0509000000000000" pitchFamily="49" charset="-128"/>
                <a:ea typeface="ＤＦ特太ゴシック体" panose="020B0509000000000000" pitchFamily="49" charset="-128"/>
              </a:rPr>
              <a:t>研究班</a:t>
            </a:r>
          </a:p>
        </p:txBody>
      </p:sp>
      <p:sp>
        <p:nvSpPr>
          <p:cNvPr id="15" name="テキスト ボックス 14">
            <a:extLst>
              <a:ext uri="{FF2B5EF4-FFF2-40B4-BE49-F238E27FC236}">
                <a16:creationId xmlns:a16="http://schemas.microsoft.com/office/drawing/2014/main" id="{F01E9D32-3E67-484F-BF10-BC64F88476D3}"/>
              </a:ext>
            </a:extLst>
          </p:cNvPr>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16" name="テキスト ボックス 15">
            <a:extLst>
              <a:ext uri="{FF2B5EF4-FFF2-40B4-BE49-F238E27FC236}">
                <a16:creationId xmlns:a16="http://schemas.microsoft.com/office/drawing/2014/main" id="{25D973D8-2CE9-4862-8A9D-DC79996E32B3}"/>
              </a:ext>
            </a:extLst>
          </p:cNvPr>
          <p:cNvSpPr txBox="1"/>
          <p:nvPr/>
        </p:nvSpPr>
        <p:spPr>
          <a:xfrm>
            <a:off x="7410982" y="603986"/>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ja-JP" altLang="en-US" sz="2400" dirty="0"/>
              <a:t>８</a:t>
            </a:r>
            <a:r>
              <a:rPr kumimoji="1" lang="en-US" altLang="ja-JP" sz="2400" dirty="0"/>
              <a:t>】</a:t>
            </a:r>
            <a:endParaRPr kumimoji="1" lang="ja-JP" altLang="en-US" sz="2400" dirty="0"/>
          </a:p>
        </p:txBody>
      </p:sp>
    </p:spTree>
    <p:extLst>
      <p:ext uri="{BB962C8B-B14F-4D97-AF65-F5344CB8AC3E}">
        <p14:creationId xmlns:p14="http://schemas.microsoft.com/office/powerpoint/2010/main" val="3872821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環境評価研究班</a:t>
            </a:r>
          </a:p>
        </p:txBody>
      </p:sp>
      <p:sp>
        <p:nvSpPr>
          <p:cNvPr id="4" name="テキスト ボックス 3"/>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令和本年度の取組について</a:t>
            </a:r>
          </a:p>
        </p:txBody>
      </p:sp>
      <p:sp>
        <p:nvSpPr>
          <p:cNvPr id="6" name="テキスト ボックス 5"/>
          <p:cNvSpPr txBox="1"/>
          <p:nvPr/>
        </p:nvSpPr>
        <p:spPr>
          <a:xfrm>
            <a:off x="342900" y="1353329"/>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情報便りの作成</a:t>
            </a:r>
          </a:p>
        </p:txBody>
      </p:sp>
      <p:sp>
        <p:nvSpPr>
          <p:cNvPr id="7" name="正方形/長方形 6"/>
          <p:cNvSpPr/>
          <p:nvPr/>
        </p:nvSpPr>
        <p:spPr>
          <a:xfrm>
            <a:off x="342900" y="2348892"/>
            <a:ext cx="9809498" cy="3539430"/>
          </a:xfrm>
          <a:prstGeom prst="rect">
            <a:avLst/>
          </a:prstGeom>
        </p:spPr>
        <p:txBody>
          <a:bodyPr wrap="square">
            <a:spAutoFit/>
          </a:bodyPr>
          <a:lstStyle/>
          <a:p>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武小学校での情報教育に関する取組</a:t>
            </a:r>
            <a:endPar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32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状況・情報モラル面での啓発・</a:t>
            </a:r>
            <a:r>
              <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ICT</a:t>
            </a:r>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機</a:t>
            </a:r>
            <a:endPar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32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器・ソフトの紹介といった内容で発行</a:t>
            </a:r>
            <a:endPar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3200" dirty="0">
                <a:latin typeface="ＤＦ特太ゴシック体" panose="020B0509000000000000" pitchFamily="49" charset="-128"/>
                <a:ea typeface="ＤＦ特太ゴシック体" panose="020B0509000000000000" pitchFamily="49" charset="-128"/>
                <a:cs typeface="Times New Roman (本文のフォント - コンプレ"/>
              </a:rPr>
              <a:t>　</a:t>
            </a:r>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する予定</a:t>
            </a:r>
            <a:endPar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en-US" altLang="ja-JP" sz="3200" dirty="0">
              <a:latin typeface="ＤＦ特太ゴシック体" panose="020B0509000000000000" pitchFamily="49" charset="-128"/>
              <a:ea typeface="ＤＦ特太ゴシック体" panose="020B0509000000000000" pitchFamily="49" charset="-128"/>
              <a:cs typeface="Times New Roman (本文のフォント - コンプレ"/>
            </a:endParaRPr>
          </a:p>
          <a:p>
            <a:endParaRPr lang="en-US" altLang="ja-JP" sz="3200" dirty="0">
              <a:effectLst/>
              <a:latin typeface="ＤＦ特太ゴシック体" panose="020B0509000000000000" pitchFamily="49" charset="-128"/>
              <a:ea typeface="ＤＦ特太ゴシック体" panose="020B0509000000000000" pitchFamily="49" charset="-128"/>
              <a:cs typeface="Times New Roman (本文のフォント - コンプレ"/>
            </a:endParaRPr>
          </a:p>
          <a:p>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〇　職員向けには昨年度も作成してい</a:t>
            </a:r>
            <a:r>
              <a:rPr lang="ja-JP" altLang="en-US" sz="3200" dirty="0">
                <a:latin typeface="ＤＦ特太ゴシック体" panose="020B0509000000000000" pitchFamily="49" charset="-128"/>
                <a:ea typeface="ＤＦ特太ゴシック体" panose="020B0509000000000000" pitchFamily="49" charset="-128"/>
                <a:cs typeface="Times New Roman (本文のフォント - コンプレ"/>
              </a:rPr>
              <a:t>る</a:t>
            </a:r>
            <a:r>
              <a:rPr lang="ja-JP" altLang="en-US" sz="3200" dirty="0">
                <a:effectLst/>
                <a:latin typeface="ＤＦ特太ゴシック体" panose="020B0509000000000000" pitchFamily="49" charset="-128"/>
                <a:ea typeface="ＤＦ特太ゴシック体" panose="020B0509000000000000" pitchFamily="49" charset="-128"/>
                <a:cs typeface="Times New Roman (本文のフォント - コンプレ"/>
              </a:rPr>
              <a:t>。</a:t>
            </a:r>
          </a:p>
        </p:txBody>
      </p:sp>
      <p:pic>
        <p:nvPicPr>
          <p:cNvPr id="9" name="図 8">
            <a:extLst>
              <a:ext uri="{FF2B5EF4-FFF2-40B4-BE49-F238E27FC236}">
                <a16:creationId xmlns:a16="http://schemas.microsoft.com/office/drawing/2014/main" id="{8437484D-5A57-4F8E-906E-54A612BB1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810" y="1322831"/>
            <a:ext cx="4142190" cy="4875796"/>
          </a:xfrm>
          <a:prstGeom prst="rect">
            <a:avLst/>
          </a:prstGeom>
        </p:spPr>
      </p:pic>
      <p:sp>
        <p:nvSpPr>
          <p:cNvPr id="10" name="テキスト ボックス 9">
            <a:extLst>
              <a:ext uri="{FF2B5EF4-FFF2-40B4-BE49-F238E27FC236}">
                <a16:creationId xmlns:a16="http://schemas.microsoft.com/office/drawing/2014/main" id="{EAF26AF3-DCCD-4FD7-9360-5152510C844F}"/>
              </a:ext>
            </a:extLst>
          </p:cNvPr>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1" name="テキスト ボックス 10">
            <a:extLst>
              <a:ext uri="{FF2B5EF4-FFF2-40B4-BE49-F238E27FC236}">
                <a16:creationId xmlns:a16="http://schemas.microsoft.com/office/drawing/2014/main" id="{60E9F604-5288-42AD-88CD-3F1201200B06}"/>
              </a:ext>
            </a:extLst>
          </p:cNvPr>
          <p:cNvSpPr txBox="1"/>
          <p:nvPr/>
        </p:nvSpPr>
        <p:spPr>
          <a:xfrm>
            <a:off x="342901" y="584775"/>
            <a:ext cx="1914524" cy="408623"/>
          </a:xfrm>
          <a:prstGeom prst="roundRect">
            <a:avLst/>
          </a:prstGeom>
          <a:solidFill>
            <a:srgbClr val="FFFF00"/>
          </a:solidFill>
        </p:spPr>
        <p:txBody>
          <a:bodyPr wrap="square" rtlCol="0">
            <a:spAutoFit/>
          </a:bodyPr>
          <a:lstStyle/>
          <a:p>
            <a:pPr algn="ctr"/>
            <a:r>
              <a:rPr kumimoji="1" lang="ja-JP" altLang="en-US" dirty="0">
                <a:latin typeface="ＤＦ特太ゴシック体" panose="020B0509000000000000" pitchFamily="49" charset="-128"/>
                <a:ea typeface="ＤＦ特太ゴシック体" panose="020B0509000000000000" pitchFamily="49" charset="-128"/>
              </a:rPr>
              <a:t>環境評価研究班</a:t>
            </a:r>
          </a:p>
        </p:txBody>
      </p:sp>
      <p:sp>
        <p:nvSpPr>
          <p:cNvPr id="12" name="テキスト ボックス 11">
            <a:extLst>
              <a:ext uri="{FF2B5EF4-FFF2-40B4-BE49-F238E27FC236}">
                <a16:creationId xmlns:a16="http://schemas.microsoft.com/office/drawing/2014/main" id="{EAB67860-9339-4581-8C25-8E6990C5958F}"/>
              </a:ext>
            </a:extLst>
          </p:cNvPr>
          <p:cNvSpPr txBox="1"/>
          <p:nvPr/>
        </p:nvSpPr>
        <p:spPr>
          <a:xfrm>
            <a:off x="2324099" y="584775"/>
            <a:ext cx="7000875" cy="369332"/>
          </a:xfrm>
          <a:prstGeom prst="rect">
            <a:avLst/>
          </a:prstGeom>
          <a:solidFill>
            <a:schemeClr val="accent5">
              <a:lumMod val="60000"/>
              <a:lumOff val="40000"/>
            </a:schemeClr>
          </a:solidFill>
        </p:spPr>
        <p:txBody>
          <a:bodyPr wrap="square" rtlCol="0">
            <a:spAutoFit/>
          </a:bodyPr>
          <a:lstStyle/>
          <a:p>
            <a:r>
              <a:rPr kumimoji="1" lang="ja-JP" altLang="en-US" dirty="0"/>
              <a:t>本年度の取組について</a:t>
            </a:r>
          </a:p>
        </p:txBody>
      </p:sp>
      <p:sp>
        <p:nvSpPr>
          <p:cNvPr id="13" name="テキスト ボックス 12">
            <a:extLst>
              <a:ext uri="{FF2B5EF4-FFF2-40B4-BE49-F238E27FC236}">
                <a16:creationId xmlns:a16="http://schemas.microsoft.com/office/drawing/2014/main" id="{1AEB490A-71CD-4609-B8A9-2E55AEDB30C6}"/>
              </a:ext>
            </a:extLst>
          </p:cNvPr>
          <p:cNvSpPr txBox="1"/>
          <p:nvPr/>
        </p:nvSpPr>
        <p:spPr>
          <a:xfrm>
            <a:off x="342900" y="0"/>
            <a:ext cx="9940088"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14" name="テキスト ボックス 13">
            <a:extLst>
              <a:ext uri="{FF2B5EF4-FFF2-40B4-BE49-F238E27FC236}">
                <a16:creationId xmlns:a16="http://schemas.microsoft.com/office/drawing/2014/main" id="{BD5A0B73-6138-4049-9493-04867D381CD3}"/>
              </a:ext>
            </a:extLst>
          </p:cNvPr>
          <p:cNvSpPr txBox="1"/>
          <p:nvPr/>
        </p:nvSpPr>
        <p:spPr>
          <a:xfrm>
            <a:off x="342901" y="584775"/>
            <a:ext cx="2524124" cy="510778"/>
          </a:xfrm>
          <a:prstGeom prst="roundRect">
            <a:avLst/>
          </a:prstGeom>
          <a:solidFill>
            <a:srgbClr val="FFFF00"/>
          </a:solidFill>
        </p:spPr>
        <p:txBody>
          <a:bodyPr wrap="square" rtlCol="0">
            <a:spAutoFit/>
          </a:bodyPr>
          <a:lstStyle/>
          <a:p>
            <a:pPr algn="ctr"/>
            <a:r>
              <a:rPr lang="ja-JP" altLang="en-US" sz="2400" dirty="0">
                <a:latin typeface="ＤＦ特太ゴシック体" panose="020B0509000000000000" pitchFamily="49" charset="-128"/>
                <a:ea typeface="ＤＦ特太ゴシック体" panose="020B0509000000000000" pitchFamily="49" charset="-128"/>
              </a:rPr>
              <a:t>環境評価</a:t>
            </a:r>
            <a:r>
              <a:rPr kumimoji="1" lang="ja-JP" altLang="en-US" sz="2400" dirty="0">
                <a:latin typeface="ＤＦ特太ゴシック体" panose="020B0509000000000000" pitchFamily="49" charset="-128"/>
                <a:ea typeface="ＤＦ特太ゴシック体" panose="020B0509000000000000" pitchFamily="49" charset="-128"/>
              </a:rPr>
              <a:t>研究班</a:t>
            </a:r>
          </a:p>
        </p:txBody>
      </p:sp>
      <p:sp>
        <p:nvSpPr>
          <p:cNvPr id="15" name="テキスト ボックス 14">
            <a:extLst>
              <a:ext uri="{FF2B5EF4-FFF2-40B4-BE49-F238E27FC236}">
                <a16:creationId xmlns:a16="http://schemas.microsoft.com/office/drawing/2014/main" id="{B72E675C-5933-4F89-BD0D-064B409E2F1E}"/>
              </a:ext>
            </a:extLst>
          </p:cNvPr>
          <p:cNvSpPr txBox="1"/>
          <p:nvPr/>
        </p:nvSpPr>
        <p:spPr>
          <a:xfrm>
            <a:off x="2867025" y="603987"/>
            <a:ext cx="4543957"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本年度の取組に関して</a:t>
            </a:r>
          </a:p>
        </p:txBody>
      </p:sp>
      <p:sp>
        <p:nvSpPr>
          <p:cNvPr id="16" name="テキスト ボックス 15">
            <a:extLst>
              <a:ext uri="{FF2B5EF4-FFF2-40B4-BE49-F238E27FC236}">
                <a16:creationId xmlns:a16="http://schemas.microsoft.com/office/drawing/2014/main" id="{147177BC-7D66-40E2-83C5-1AE2136DE393}"/>
              </a:ext>
            </a:extLst>
          </p:cNvPr>
          <p:cNvSpPr txBox="1"/>
          <p:nvPr/>
        </p:nvSpPr>
        <p:spPr>
          <a:xfrm>
            <a:off x="7410982" y="603986"/>
            <a:ext cx="287200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lang="ja-JP" altLang="en-US" sz="2400" dirty="0"/>
              <a:t>８</a:t>
            </a:r>
            <a:r>
              <a:rPr kumimoji="1" lang="en-US" altLang="ja-JP" sz="2400" dirty="0"/>
              <a:t>】</a:t>
            </a:r>
            <a:endParaRPr kumimoji="1" lang="ja-JP" altLang="en-US" sz="2400" dirty="0"/>
          </a:p>
        </p:txBody>
      </p:sp>
    </p:spTree>
    <p:extLst>
      <p:ext uri="{BB962C8B-B14F-4D97-AF65-F5344CB8AC3E}">
        <p14:creationId xmlns:p14="http://schemas.microsoft.com/office/powerpoint/2010/main" val="2560490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公開授業の見所　２年生</a:t>
            </a:r>
          </a:p>
        </p:txBody>
      </p:sp>
      <p:sp>
        <p:nvSpPr>
          <p:cNvPr id="4" name="テキスト ボックス 3"/>
          <p:cNvSpPr txBox="1"/>
          <p:nvPr/>
        </p:nvSpPr>
        <p:spPr>
          <a:xfrm>
            <a:off x="641446" y="1137030"/>
            <a:ext cx="8858357" cy="584775"/>
          </a:xfrm>
          <a:prstGeom prst="rect">
            <a:avLst/>
          </a:prstGeom>
          <a:solidFill>
            <a:schemeClr val="accent6">
              <a:lumMod val="75000"/>
            </a:schemeClr>
          </a:solidFill>
          <a:scene3d>
            <a:camera prst="orthographicFront"/>
            <a:lightRig rig="threePt" dir="t"/>
          </a:scene3d>
          <a:sp3d>
            <a:bevelT prst="angle"/>
          </a:sp3d>
        </p:spPr>
        <p:txBody>
          <a:bodyPr wrap="square" rtlCol="0">
            <a:spAutoFit/>
          </a:bodyPr>
          <a:lstStyle/>
          <a:p>
            <a:r>
              <a:rPr kumimoji="1" lang="ja-JP" altLang="en-US" sz="3200" dirty="0">
                <a:latin typeface="+mn-ea"/>
              </a:rPr>
              <a:t>単元名</a:t>
            </a:r>
            <a:r>
              <a:rPr lang="ja-JP" altLang="ja-JP" sz="3200" dirty="0"/>
              <a:t>「うごく　うごく　わたしのおもちゃ」</a:t>
            </a:r>
            <a:endParaRPr kumimoji="1" lang="ja-JP" altLang="en-US" sz="3200" dirty="0">
              <a:latin typeface="+mn-ea"/>
            </a:endParaRPr>
          </a:p>
        </p:txBody>
      </p:sp>
      <p:sp>
        <p:nvSpPr>
          <p:cNvPr id="6" name="テキスト ボックス 5"/>
          <p:cNvSpPr txBox="1"/>
          <p:nvPr/>
        </p:nvSpPr>
        <p:spPr>
          <a:xfrm>
            <a:off x="641446" y="2620370"/>
            <a:ext cx="3589361" cy="2308324"/>
          </a:xfrm>
          <a:prstGeom prst="rect">
            <a:avLst/>
          </a:prstGeom>
          <a:noFill/>
        </p:spPr>
        <p:txBody>
          <a:bodyPr wrap="square" rtlCol="0">
            <a:spAutoFit/>
          </a:bodyPr>
          <a:lstStyle/>
          <a:p>
            <a:r>
              <a:rPr kumimoji="1" lang="ja-JP" altLang="en-US" dirty="0"/>
              <a:t>活動している写真</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3" name="テキスト ボックス 2"/>
          <p:cNvSpPr txBox="1"/>
          <p:nvPr/>
        </p:nvSpPr>
        <p:spPr>
          <a:xfrm>
            <a:off x="3620638" y="2046262"/>
            <a:ext cx="6042789" cy="1569660"/>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100000" b="100000"/>
            </a:path>
            <a:tileRect t="-100000" r="-100000"/>
          </a:gradFill>
        </p:spPr>
        <p:txBody>
          <a:bodyPr wrap="square" rtlCol="0">
            <a:spAutoFit/>
          </a:bodyPr>
          <a:lstStyle/>
          <a:p>
            <a:r>
              <a:rPr kumimoji="1" lang="ja-JP" altLang="en-US" sz="3200" dirty="0">
                <a:latin typeface="ＤＦ特太ゴシック体" panose="020B0509000000000000" pitchFamily="49" charset="-128"/>
                <a:ea typeface="ＤＦ特太ゴシック体" panose="020B0509000000000000" pitchFamily="49" charset="-128"/>
              </a:rPr>
              <a:t>・「ロイロノート」活用！</a:t>
            </a:r>
            <a:endParaRPr kumimoji="1" lang="en-US" altLang="ja-JP" sz="3200" dirty="0">
              <a:latin typeface="ＤＦ特太ゴシック体" panose="020B0509000000000000" pitchFamily="49" charset="-128"/>
              <a:ea typeface="ＤＦ特太ゴシック体" panose="020B0509000000000000" pitchFamily="49" charset="-128"/>
            </a:endParaRPr>
          </a:p>
          <a:p>
            <a:r>
              <a:rPr kumimoji="1" lang="ja-JP" altLang="en-US" sz="3200" dirty="0">
                <a:latin typeface="ＤＦ特太ゴシック体" panose="020B0509000000000000" pitchFamily="49" charset="-128"/>
                <a:ea typeface="ＤＦ特太ゴシック体" panose="020B0509000000000000" pitchFamily="49" charset="-128"/>
              </a:rPr>
              <a:t>・おもちゃの改造に関する　</a:t>
            </a:r>
            <a:endParaRPr kumimoji="1" lang="en-US" altLang="ja-JP" sz="3200" dirty="0">
              <a:latin typeface="ＤＦ特太ゴシック体" panose="020B0509000000000000" pitchFamily="49" charset="-128"/>
              <a:ea typeface="ＤＦ特太ゴシック体" panose="020B0509000000000000" pitchFamily="49" charset="-128"/>
            </a:endParaRPr>
          </a:p>
          <a:p>
            <a:r>
              <a:rPr lang="ja-JP" altLang="en-US" sz="3200" dirty="0">
                <a:latin typeface="ＤＦ特太ゴシック体" panose="020B0509000000000000" pitchFamily="49" charset="-128"/>
                <a:ea typeface="ＤＦ特太ゴシック体" panose="020B0509000000000000" pitchFamily="49" charset="-128"/>
              </a:rPr>
              <a:t>　</a:t>
            </a:r>
            <a:r>
              <a:rPr kumimoji="1" lang="ja-JP" altLang="en-US" sz="3200" dirty="0">
                <a:latin typeface="ＤＦ特太ゴシック体" panose="020B0509000000000000" pitchFamily="49" charset="-128"/>
                <a:ea typeface="ＤＦ特太ゴシック体" panose="020B0509000000000000" pitchFamily="49" charset="-128"/>
              </a:rPr>
              <a:t>プレゼン作成！</a:t>
            </a:r>
            <a:endParaRPr kumimoji="1" lang="en-US" altLang="ja-JP" sz="3200" dirty="0">
              <a:latin typeface="ＤＦ特太ゴシック体" panose="020B0509000000000000" pitchFamily="49" charset="-128"/>
              <a:ea typeface="ＤＦ特太ゴシック体" panose="020B0509000000000000" pitchFamily="49" charset="-128"/>
            </a:endParaRPr>
          </a:p>
        </p:txBody>
      </p:sp>
      <p:pic>
        <p:nvPicPr>
          <p:cNvPr id="8" name="図 7">
            <a:extLst>
              <a:ext uri="{FF2B5EF4-FFF2-40B4-BE49-F238E27FC236}">
                <a16:creationId xmlns:a16="http://schemas.microsoft.com/office/drawing/2014/main" id="{C710A7C3-7B71-4C90-824D-D559479E4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29" y="2052728"/>
            <a:ext cx="3060985" cy="1721804"/>
          </a:xfrm>
          <a:prstGeom prst="rect">
            <a:avLst/>
          </a:prstGeom>
        </p:spPr>
      </p:pic>
      <p:pic>
        <p:nvPicPr>
          <p:cNvPr id="10" name="図 9">
            <a:extLst>
              <a:ext uri="{FF2B5EF4-FFF2-40B4-BE49-F238E27FC236}">
                <a16:creationId xmlns:a16="http://schemas.microsoft.com/office/drawing/2014/main" id="{332C10AF-4576-490B-AD58-077C806DE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28" y="3946671"/>
            <a:ext cx="3060985" cy="2295739"/>
          </a:xfrm>
          <a:prstGeom prst="rect">
            <a:avLst/>
          </a:prstGeom>
        </p:spPr>
      </p:pic>
      <p:sp>
        <p:nvSpPr>
          <p:cNvPr id="5" name="テキスト ボックス 4">
            <a:extLst>
              <a:ext uri="{FF2B5EF4-FFF2-40B4-BE49-F238E27FC236}">
                <a16:creationId xmlns:a16="http://schemas.microsoft.com/office/drawing/2014/main" id="{FFA75228-E83F-4F2F-8253-680D6CA97C18}"/>
              </a:ext>
            </a:extLst>
          </p:cNvPr>
          <p:cNvSpPr txBox="1"/>
          <p:nvPr/>
        </p:nvSpPr>
        <p:spPr>
          <a:xfrm>
            <a:off x="3620638" y="3940379"/>
            <a:ext cx="6370038" cy="2246769"/>
          </a:xfrm>
          <a:prstGeom prst="rect">
            <a:avLst/>
          </a:prstGeom>
          <a:solidFill>
            <a:srgbClr val="FF99CC"/>
          </a:solidFill>
        </p:spPr>
        <p:txBody>
          <a:bodyPr wrap="square" rtlCol="0">
            <a:spAutoFit/>
          </a:bodyPr>
          <a:lstStyle/>
          <a:p>
            <a:r>
              <a:rPr lang="en-US" altLang="ja-JP" sz="2800" dirty="0">
                <a:latin typeface="ＤＦ特太ゴシック体" panose="020B0509000000000000" pitchFamily="49" charset="-128"/>
                <a:ea typeface="ＤＦ特太ゴシック体" panose="020B0509000000000000" pitchFamily="49" charset="-128"/>
              </a:rPr>
              <a:t>【</a:t>
            </a:r>
            <a:r>
              <a:rPr lang="ja-JP" altLang="en-US" sz="2800" dirty="0">
                <a:latin typeface="ＤＦ特太ゴシック体" panose="020B0509000000000000" pitchFamily="49" charset="-128"/>
                <a:ea typeface="ＤＦ特太ゴシック体" panose="020B0509000000000000" pitchFamily="49" charset="-128"/>
              </a:rPr>
              <a:t>本授業における</a:t>
            </a:r>
            <a:endParaRPr lang="en-US" altLang="ja-JP" sz="2800" dirty="0">
              <a:latin typeface="ＤＦ特太ゴシック体" panose="020B0509000000000000" pitchFamily="49" charset="-128"/>
              <a:ea typeface="ＤＦ特太ゴシック体" panose="020B0509000000000000" pitchFamily="49" charset="-128"/>
            </a:endParaRPr>
          </a:p>
          <a:p>
            <a:r>
              <a:rPr lang="ja-JP" altLang="en-US" sz="2800" dirty="0">
                <a:latin typeface="ＤＦ特太ゴシック体" panose="020B0509000000000000" pitchFamily="49" charset="-128"/>
                <a:ea typeface="ＤＦ特太ゴシック体" panose="020B0509000000000000" pitchFamily="49" charset="-128"/>
              </a:rPr>
              <a:t>プログラミング的思考の場面</a:t>
            </a:r>
            <a:r>
              <a:rPr lang="en-US" altLang="ja-JP" sz="2800" dirty="0">
                <a:latin typeface="ＤＦ特太ゴシック体" panose="020B0509000000000000" pitchFamily="49" charset="-128"/>
                <a:ea typeface="ＤＦ特太ゴシック体" panose="020B0509000000000000" pitchFamily="49" charset="-128"/>
              </a:rPr>
              <a:t>】</a:t>
            </a:r>
          </a:p>
          <a:p>
            <a:r>
              <a:rPr lang="ja-JP" altLang="en-US" sz="2800" dirty="0">
                <a:latin typeface="ＤＦ特太ゴシック体" panose="020B0509000000000000" pitchFamily="49" charset="-128"/>
                <a:ea typeface="ＤＦ特太ゴシック体" panose="020B0509000000000000" pitchFamily="49" charset="-128"/>
              </a:rPr>
              <a:t>・どのような</a:t>
            </a:r>
            <a:r>
              <a:rPr lang="ja-JP" altLang="en-US" sz="2800" dirty="0">
                <a:solidFill>
                  <a:srgbClr val="0070C0"/>
                </a:solidFill>
                <a:latin typeface="ＤＦ特太ゴシック体" panose="020B0509000000000000" pitchFamily="49" charset="-128"/>
                <a:ea typeface="ＤＦ特太ゴシック体" panose="020B0509000000000000" pitchFamily="49" charset="-128"/>
              </a:rPr>
              <a:t>順序</a:t>
            </a:r>
            <a:r>
              <a:rPr lang="ja-JP" altLang="en-US" sz="2800" dirty="0">
                <a:latin typeface="ＤＦ特太ゴシック体" panose="020B0509000000000000" pitchFamily="49" charset="-128"/>
                <a:ea typeface="ＤＦ特太ゴシック体" panose="020B0509000000000000" pitchFamily="49" charset="-128"/>
              </a:rPr>
              <a:t>で改造すれば　</a:t>
            </a:r>
            <a:endParaRPr lang="en-US" altLang="ja-JP" sz="2800" dirty="0">
              <a:latin typeface="ＤＦ特太ゴシック体" panose="020B0509000000000000" pitchFamily="49" charset="-128"/>
              <a:ea typeface="ＤＦ特太ゴシック体" panose="020B0509000000000000" pitchFamily="49" charset="-128"/>
            </a:endParaRPr>
          </a:p>
          <a:p>
            <a:r>
              <a:rPr lang="ja-JP" altLang="en-US" sz="2800" dirty="0">
                <a:latin typeface="ＤＦ特太ゴシック体" panose="020B0509000000000000" pitchFamily="49" charset="-128"/>
                <a:ea typeface="ＤＦ特太ゴシック体" panose="020B0509000000000000" pitchFamily="49" charset="-128"/>
              </a:rPr>
              <a:t>　いいか・・・</a:t>
            </a:r>
            <a:endParaRPr lang="en-US" altLang="ja-JP" sz="2800" dirty="0">
              <a:latin typeface="ＤＦ特太ゴシック体" panose="020B0509000000000000" pitchFamily="49" charset="-128"/>
              <a:ea typeface="ＤＦ特太ゴシック体" panose="020B0509000000000000" pitchFamily="49" charset="-128"/>
            </a:endParaRPr>
          </a:p>
          <a:p>
            <a:r>
              <a:rPr lang="ja-JP" altLang="en-US" sz="2800" dirty="0">
                <a:latin typeface="ＤＦ特太ゴシック体" panose="020B0509000000000000" pitchFamily="49" charset="-128"/>
                <a:ea typeface="ＤＦ特太ゴシック体" panose="020B0509000000000000" pitchFamily="49" charset="-128"/>
              </a:rPr>
              <a:t>・話し合いながら意見を</a:t>
            </a:r>
            <a:r>
              <a:rPr lang="ja-JP" altLang="en-US" sz="2800" dirty="0">
                <a:solidFill>
                  <a:srgbClr val="0070C0"/>
                </a:solidFill>
                <a:latin typeface="ＤＦ特太ゴシック体" panose="020B0509000000000000" pitchFamily="49" charset="-128"/>
                <a:ea typeface="ＤＦ特太ゴシック体" panose="020B0509000000000000" pitchFamily="49" charset="-128"/>
              </a:rPr>
              <a:t>整理・分類</a:t>
            </a:r>
          </a:p>
        </p:txBody>
      </p:sp>
    </p:spTree>
    <p:extLst>
      <p:ext uri="{BB962C8B-B14F-4D97-AF65-F5344CB8AC3E}">
        <p14:creationId xmlns:p14="http://schemas.microsoft.com/office/powerpoint/2010/main" val="1620213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公開授業の見所　４年生</a:t>
            </a:r>
          </a:p>
        </p:txBody>
      </p:sp>
      <p:sp>
        <p:nvSpPr>
          <p:cNvPr id="4" name="テキスト ボックス 3"/>
          <p:cNvSpPr txBox="1"/>
          <p:nvPr/>
        </p:nvSpPr>
        <p:spPr>
          <a:xfrm>
            <a:off x="955344" y="995363"/>
            <a:ext cx="7687244" cy="584775"/>
          </a:xfrm>
          <a:prstGeom prst="rect">
            <a:avLst/>
          </a:prstGeom>
          <a:solidFill>
            <a:schemeClr val="accent6">
              <a:lumMod val="75000"/>
            </a:schemeClr>
          </a:solidFill>
          <a:scene3d>
            <a:camera prst="orthographicFront"/>
            <a:lightRig rig="threePt" dir="t"/>
          </a:scene3d>
          <a:sp3d>
            <a:bevelT prst="angle"/>
          </a:sp3d>
        </p:spPr>
        <p:txBody>
          <a:bodyPr wrap="square" rtlCol="0">
            <a:spAutoFit/>
          </a:bodyPr>
          <a:lstStyle/>
          <a:p>
            <a:r>
              <a:rPr kumimoji="1" lang="ja-JP" altLang="en-US" sz="3200" dirty="0">
                <a:latin typeface="+mn-ea"/>
              </a:rPr>
              <a:t>単元名「</a:t>
            </a:r>
            <a:r>
              <a:rPr lang="ja-JP" altLang="ja-JP" sz="3200" dirty="0"/>
              <a:t>プログラミングで発表しよう</a:t>
            </a:r>
            <a:r>
              <a:rPr kumimoji="1" lang="ja-JP" altLang="en-US" sz="3200" dirty="0">
                <a:latin typeface="+mn-ea"/>
              </a:rPr>
              <a:t>」</a:t>
            </a:r>
          </a:p>
        </p:txBody>
      </p:sp>
      <p:sp>
        <p:nvSpPr>
          <p:cNvPr id="6" name="テキスト ボックス 5"/>
          <p:cNvSpPr txBox="1"/>
          <p:nvPr/>
        </p:nvSpPr>
        <p:spPr>
          <a:xfrm>
            <a:off x="641446" y="2620370"/>
            <a:ext cx="3589361" cy="2308324"/>
          </a:xfrm>
          <a:prstGeom prst="rect">
            <a:avLst/>
          </a:prstGeom>
          <a:noFill/>
        </p:spPr>
        <p:txBody>
          <a:bodyPr wrap="square" rtlCol="0">
            <a:spAutoFit/>
          </a:bodyPr>
          <a:lstStyle/>
          <a:p>
            <a:r>
              <a:rPr kumimoji="1" lang="ja-JP" altLang="en-US" dirty="0"/>
              <a:t>活動している写真</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7" name="テキスト ボックス 6"/>
          <p:cNvSpPr txBox="1"/>
          <p:nvPr/>
        </p:nvSpPr>
        <p:spPr>
          <a:xfrm>
            <a:off x="3357384" y="1625007"/>
            <a:ext cx="6633802" cy="1569660"/>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100000" b="100000"/>
            </a:path>
            <a:tileRect t="-100000" r="-100000"/>
          </a:gradFill>
        </p:spPr>
        <p:txBody>
          <a:bodyPr wrap="square" rtlCol="0">
            <a:spAutoFit/>
          </a:bodyPr>
          <a:lstStyle/>
          <a:p>
            <a:r>
              <a:rPr kumimoji="1" lang="ja-JP" altLang="en-US" sz="3200" dirty="0">
                <a:latin typeface="ＤＦ特太ゴシック体" panose="020B0509000000000000" pitchFamily="49" charset="-128"/>
                <a:ea typeface="ＤＦ特太ゴシック体" panose="020B0509000000000000" pitchFamily="49" charset="-128"/>
              </a:rPr>
              <a:t>・アンプラグドとビジュアル</a:t>
            </a:r>
            <a:endParaRPr kumimoji="1" lang="en-US" altLang="ja-JP" sz="3200" dirty="0">
              <a:latin typeface="ＤＦ特太ゴシック体" panose="020B0509000000000000" pitchFamily="49" charset="-128"/>
              <a:ea typeface="ＤＦ特太ゴシック体" panose="020B0509000000000000" pitchFamily="49" charset="-128"/>
            </a:endParaRPr>
          </a:p>
          <a:p>
            <a:r>
              <a:rPr kumimoji="1" lang="ja-JP" altLang="en-US" sz="3200" dirty="0">
                <a:latin typeface="ＤＦ特太ゴシック体" panose="020B0509000000000000" pitchFamily="49" charset="-128"/>
                <a:ea typeface="ＤＦ特太ゴシック体" panose="020B0509000000000000" pitchFamily="49" charset="-128"/>
              </a:rPr>
              <a:t>　プログラミングの融合！</a:t>
            </a:r>
            <a:endParaRPr kumimoji="1" lang="en-US" altLang="ja-JP" sz="3200" dirty="0">
              <a:latin typeface="ＤＦ特太ゴシック体" panose="020B0509000000000000" pitchFamily="49" charset="-128"/>
              <a:ea typeface="ＤＦ特太ゴシック体" panose="020B0509000000000000" pitchFamily="49" charset="-128"/>
            </a:endParaRPr>
          </a:p>
          <a:p>
            <a:r>
              <a:rPr kumimoji="1" lang="ja-JP" altLang="en-US" sz="3200" dirty="0">
                <a:latin typeface="ＤＦ特太ゴシック体" panose="020B0509000000000000" pitchFamily="49" charset="-128"/>
                <a:ea typeface="ＤＦ特太ゴシック体" panose="020B0509000000000000" pitchFamily="49" charset="-128"/>
              </a:rPr>
              <a:t>・総合における「</a:t>
            </a:r>
            <a:r>
              <a:rPr kumimoji="1" lang="en-US" altLang="ja-JP" sz="3200" dirty="0">
                <a:latin typeface="ＤＦ特太ゴシック体" panose="020B0509000000000000" pitchFamily="49" charset="-128"/>
                <a:ea typeface="ＤＦ特太ゴシック体" panose="020B0509000000000000" pitchFamily="49" charset="-128"/>
              </a:rPr>
              <a:t>scratch</a:t>
            </a:r>
            <a:r>
              <a:rPr kumimoji="1" lang="ja-JP" altLang="en-US" sz="3200" dirty="0">
                <a:latin typeface="ＤＦ特太ゴシック体" panose="020B0509000000000000" pitchFamily="49" charset="-128"/>
                <a:ea typeface="ＤＦ特太ゴシック体" panose="020B0509000000000000" pitchFamily="49" charset="-128"/>
              </a:rPr>
              <a:t>」</a:t>
            </a:r>
            <a:r>
              <a:rPr lang="ja-JP" altLang="en-US" sz="3200" dirty="0">
                <a:latin typeface="ＤＦ特太ゴシック体" panose="020B0509000000000000" pitchFamily="49" charset="-128"/>
                <a:ea typeface="ＤＦ特太ゴシック体" panose="020B0509000000000000" pitchFamily="49" charset="-128"/>
              </a:rPr>
              <a:t>活用</a:t>
            </a:r>
            <a:r>
              <a:rPr kumimoji="1" lang="ja-JP" altLang="en-US" sz="3200" dirty="0">
                <a:latin typeface="ＤＦ特太ゴシック体" panose="020B0509000000000000" pitchFamily="49" charset="-128"/>
                <a:ea typeface="ＤＦ特太ゴシック体" panose="020B0509000000000000" pitchFamily="49" charset="-128"/>
              </a:rPr>
              <a:t>！</a:t>
            </a:r>
            <a:endParaRPr kumimoji="1" lang="en-US" altLang="ja-JP" sz="3200" dirty="0">
              <a:latin typeface="ＤＦ特太ゴシック体" panose="020B0509000000000000" pitchFamily="49" charset="-128"/>
              <a:ea typeface="ＤＦ特太ゴシック体" panose="020B0509000000000000" pitchFamily="49" charset="-128"/>
            </a:endParaRPr>
          </a:p>
        </p:txBody>
      </p:sp>
      <p:pic>
        <p:nvPicPr>
          <p:cNvPr id="10" name="図 9">
            <a:extLst>
              <a:ext uri="{FF2B5EF4-FFF2-40B4-BE49-F238E27FC236}">
                <a16:creationId xmlns:a16="http://schemas.microsoft.com/office/drawing/2014/main" id="{61926B73-F205-4AE7-A048-BF21E134E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545347"/>
            <a:ext cx="2856614" cy="2142461"/>
          </a:xfrm>
          <a:prstGeom prst="rect">
            <a:avLst/>
          </a:prstGeom>
        </p:spPr>
      </p:pic>
      <p:pic>
        <p:nvPicPr>
          <p:cNvPr id="12" name="図 11">
            <a:extLst>
              <a:ext uri="{FF2B5EF4-FFF2-40B4-BE49-F238E27FC236}">
                <a16:creationId xmlns:a16="http://schemas.microsoft.com/office/drawing/2014/main" id="{E8201FAA-D39C-4869-8285-22B95E2E3A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6521" y="2073184"/>
            <a:ext cx="2716413" cy="2037310"/>
          </a:xfrm>
          <a:prstGeom prst="rect">
            <a:avLst/>
          </a:prstGeom>
        </p:spPr>
      </p:pic>
      <p:sp>
        <p:nvSpPr>
          <p:cNvPr id="8" name="テキスト ボックス 7">
            <a:extLst>
              <a:ext uri="{FF2B5EF4-FFF2-40B4-BE49-F238E27FC236}">
                <a16:creationId xmlns:a16="http://schemas.microsoft.com/office/drawing/2014/main" id="{04723E8E-7EB3-4001-A9E1-B6E7ED819DCF}"/>
              </a:ext>
            </a:extLst>
          </p:cNvPr>
          <p:cNvSpPr txBox="1"/>
          <p:nvPr/>
        </p:nvSpPr>
        <p:spPr>
          <a:xfrm>
            <a:off x="3498060" y="3615733"/>
            <a:ext cx="6493126" cy="3046988"/>
          </a:xfrm>
          <a:prstGeom prst="rect">
            <a:avLst/>
          </a:prstGeom>
          <a:solidFill>
            <a:srgbClr val="FF99CC"/>
          </a:solidFill>
        </p:spPr>
        <p:txBody>
          <a:bodyPr wrap="square" rtlCol="0">
            <a:spAutoFit/>
          </a:bodyPr>
          <a:lstStyle/>
          <a:p>
            <a:r>
              <a:rPr lang="en-US" altLang="ja-JP" sz="3200" dirty="0">
                <a:latin typeface="ＤＦ特太ゴシック体" panose="020B0509000000000000" pitchFamily="49" charset="-128"/>
                <a:ea typeface="ＤＦ特太ゴシック体" panose="020B0509000000000000" pitchFamily="49" charset="-128"/>
              </a:rPr>
              <a:t>【</a:t>
            </a:r>
            <a:r>
              <a:rPr lang="ja-JP" altLang="en-US" sz="3200" dirty="0">
                <a:latin typeface="ＤＦ特太ゴシック体" panose="020B0509000000000000" pitchFamily="49" charset="-128"/>
                <a:ea typeface="ＤＦ特太ゴシック体" panose="020B0509000000000000" pitchFamily="49" charset="-128"/>
              </a:rPr>
              <a:t>本授業における</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en-US" sz="3200" dirty="0">
                <a:latin typeface="ＤＦ特太ゴシック体" panose="020B0509000000000000" pitchFamily="49" charset="-128"/>
                <a:ea typeface="ＤＦ特太ゴシック体" panose="020B0509000000000000" pitchFamily="49" charset="-128"/>
              </a:rPr>
              <a:t>　プログラミング的思考の場面</a:t>
            </a:r>
            <a:r>
              <a:rPr lang="en-US" altLang="ja-JP" sz="3200" dirty="0">
                <a:latin typeface="ＤＦ特太ゴシック体" panose="020B0509000000000000" pitchFamily="49" charset="-128"/>
                <a:ea typeface="ＤＦ特太ゴシック体" panose="020B0509000000000000" pitchFamily="49" charset="-128"/>
              </a:rPr>
              <a:t>】</a:t>
            </a:r>
          </a:p>
          <a:p>
            <a:r>
              <a:rPr lang="ja-JP" altLang="en-US" sz="3200" dirty="0">
                <a:latin typeface="ＤＦ特太ゴシック体" panose="020B0509000000000000" pitchFamily="49" charset="-128"/>
                <a:ea typeface="ＤＦ特太ゴシック体" panose="020B0509000000000000" pitchFamily="49" charset="-128"/>
              </a:rPr>
              <a:t>・どのような</a:t>
            </a:r>
            <a:r>
              <a:rPr lang="ja-JP" altLang="en-US" sz="3200" dirty="0">
                <a:solidFill>
                  <a:srgbClr val="0070C0"/>
                </a:solidFill>
                <a:latin typeface="ＤＦ特太ゴシック体" panose="020B0509000000000000" pitchFamily="49" charset="-128"/>
                <a:ea typeface="ＤＦ特太ゴシック体" panose="020B0509000000000000" pitchFamily="49" charset="-128"/>
              </a:rPr>
              <a:t>順番</a:t>
            </a:r>
            <a:r>
              <a:rPr lang="ja-JP" altLang="en-US" sz="3200" dirty="0">
                <a:latin typeface="ＤＦ特太ゴシック体" panose="020B0509000000000000" pitchFamily="49" charset="-128"/>
                <a:ea typeface="ＤＦ特太ゴシック体" panose="020B0509000000000000" pitchFamily="49" charset="-128"/>
              </a:rPr>
              <a:t>が適しているか</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en-US" sz="3200" dirty="0">
                <a:latin typeface="ＤＦ特太ゴシック体" panose="020B0509000000000000" pitchFamily="49" charset="-128"/>
                <a:ea typeface="ＤＦ特太ゴシック体" panose="020B0509000000000000" pitchFamily="49" charset="-128"/>
              </a:rPr>
              <a:t>・目指すプレゼンをつくるために　</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en-US" sz="3200" dirty="0">
                <a:latin typeface="ＤＦ特太ゴシック体" panose="020B0509000000000000" pitchFamily="49" charset="-128"/>
                <a:ea typeface="ＤＦ特太ゴシック体" panose="020B0509000000000000" pitchFamily="49" charset="-128"/>
              </a:rPr>
              <a:t>　試行錯誤し，</a:t>
            </a:r>
            <a:r>
              <a:rPr lang="ja-JP" altLang="en-US" sz="3200" dirty="0">
                <a:solidFill>
                  <a:srgbClr val="0070C0"/>
                </a:solidFill>
                <a:latin typeface="ＤＦ特太ゴシック体" panose="020B0509000000000000" pitchFamily="49" charset="-128"/>
                <a:ea typeface="ＤＦ特太ゴシック体" panose="020B0509000000000000" pitchFamily="49" charset="-128"/>
              </a:rPr>
              <a:t>記号の組み合わせ</a:t>
            </a:r>
            <a:r>
              <a:rPr lang="ja-JP" altLang="en-US" sz="3200" dirty="0">
                <a:solidFill>
                  <a:srgbClr val="FF0000"/>
                </a:solidFill>
                <a:latin typeface="ＤＦ特太ゴシック体" panose="020B0509000000000000" pitchFamily="49" charset="-128"/>
                <a:ea typeface="ＤＦ特太ゴシック体" panose="020B0509000000000000" pitchFamily="49" charset="-128"/>
              </a:rPr>
              <a:t>　</a:t>
            </a:r>
            <a:endParaRPr lang="en-US" altLang="ja-JP" sz="3200" dirty="0">
              <a:solidFill>
                <a:srgbClr val="FF0000"/>
              </a:solidFill>
              <a:latin typeface="ＤＦ特太ゴシック体" panose="020B0509000000000000" pitchFamily="49" charset="-128"/>
              <a:ea typeface="ＤＦ特太ゴシック体" panose="020B0509000000000000" pitchFamily="49" charset="-128"/>
            </a:endParaRPr>
          </a:p>
          <a:p>
            <a:r>
              <a:rPr lang="ja-JP" altLang="en-US" sz="3200" dirty="0">
                <a:solidFill>
                  <a:srgbClr val="FF0000"/>
                </a:solidFill>
                <a:latin typeface="ＤＦ特太ゴシック体" panose="020B0509000000000000" pitchFamily="49" charset="-128"/>
                <a:ea typeface="ＤＦ特太ゴシック体" panose="020B0509000000000000" pitchFamily="49" charset="-128"/>
              </a:rPr>
              <a:t>　</a:t>
            </a:r>
            <a:r>
              <a:rPr lang="ja-JP" altLang="en-US" sz="3200" dirty="0">
                <a:latin typeface="ＤＦ特太ゴシック体" panose="020B0509000000000000" pitchFamily="49" charset="-128"/>
                <a:ea typeface="ＤＦ特太ゴシック体" panose="020B0509000000000000" pitchFamily="49" charset="-128"/>
              </a:rPr>
              <a:t>を考えたプログラミング作成</a:t>
            </a:r>
          </a:p>
        </p:txBody>
      </p:sp>
    </p:spTree>
    <p:extLst>
      <p:ext uri="{BB962C8B-B14F-4D97-AF65-F5344CB8AC3E}">
        <p14:creationId xmlns:p14="http://schemas.microsoft.com/office/powerpoint/2010/main" val="1486911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公開授業の見所　６年生</a:t>
            </a:r>
          </a:p>
        </p:txBody>
      </p:sp>
      <p:sp>
        <p:nvSpPr>
          <p:cNvPr id="4" name="テキスト ボックス 3"/>
          <p:cNvSpPr txBox="1"/>
          <p:nvPr/>
        </p:nvSpPr>
        <p:spPr>
          <a:xfrm>
            <a:off x="955344" y="995363"/>
            <a:ext cx="7687244" cy="584775"/>
          </a:xfrm>
          <a:prstGeom prst="rect">
            <a:avLst/>
          </a:prstGeom>
          <a:solidFill>
            <a:schemeClr val="accent6">
              <a:lumMod val="75000"/>
            </a:schemeClr>
          </a:solidFill>
          <a:scene3d>
            <a:camera prst="orthographicFront"/>
            <a:lightRig rig="threePt" dir="t"/>
          </a:scene3d>
          <a:sp3d>
            <a:bevelT prst="angle"/>
          </a:sp3d>
        </p:spPr>
        <p:txBody>
          <a:bodyPr wrap="square" rtlCol="0">
            <a:spAutoFit/>
          </a:bodyPr>
          <a:lstStyle/>
          <a:p>
            <a:r>
              <a:rPr kumimoji="1" lang="ja-JP" altLang="en-US" sz="3200" dirty="0">
                <a:latin typeface="+mn-ea"/>
              </a:rPr>
              <a:t>単元名「</a:t>
            </a:r>
            <a:r>
              <a:rPr lang="ja-JP" altLang="ja-JP" sz="3200" dirty="0"/>
              <a:t>電気と私たちのくらし</a:t>
            </a:r>
            <a:r>
              <a:rPr kumimoji="1" lang="ja-JP" altLang="en-US" sz="3200" dirty="0">
                <a:latin typeface="+mn-ea"/>
              </a:rPr>
              <a:t>」</a:t>
            </a:r>
          </a:p>
        </p:txBody>
      </p:sp>
      <p:sp>
        <p:nvSpPr>
          <p:cNvPr id="6" name="テキスト ボックス 5"/>
          <p:cNvSpPr txBox="1"/>
          <p:nvPr/>
        </p:nvSpPr>
        <p:spPr>
          <a:xfrm>
            <a:off x="641446" y="2620370"/>
            <a:ext cx="3589361" cy="2308324"/>
          </a:xfrm>
          <a:prstGeom prst="rect">
            <a:avLst/>
          </a:prstGeom>
          <a:noFill/>
        </p:spPr>
        <p:txBody>
          <a:bodyPr wrap="square" rtlCol="0">
            <a:spAutoFit/>
          </a:bodyPr>
          <a:lstStyle/>
          <a:p>
            <a:r>
              <a:rPr kumimoji="1" lang="ja-JP" altLang="en-US" dirty="0"/>
              <a:t>活動している写真</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7" name="テキスト ボックス 6"/>
          <p:cNvSpPr txBox="1"/>
          <p:nvPr/>
        </p:nvSpPr>
        <p:spPr>
          <a:xfrm>
            <a:off x="3804047" y="1817136"/>
            <a:ext cx="6520102" cy="1569660"/>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100000" b="100000"/>
            </a:path>
            <a:tileRect t="-100000" r="-100000"/>
          </a:gradFill>
        </p:spPr>
        <p:txBody>
          <a:bodyPr wrap="square" rtlCol="0">
            <a:spAutoFit/>
          </a:bodyPr>
          <a:lstStyle/>
          <a:p>
            <a:r>
              <a:rPr kumimoji="1" lang="ja-JP" altLang="en-US" sz="3200" dirty="0">
                <a:latin typeface="ＤＦ特太ゴシック体" panose="020B0509000000000000" pitchFamily="49" charset="-128"/>
                <a:ea typeface="ＤＦ特太ゴシック体" panose="020B0509000000000000" pitchFamily="49" charset="-128"/>
              </a:rPr>
              <a:t>・「アーテックロボ」活用！</a:t>
            </a:r>
            <a:endParaRPr kumimoji="1" lang="en-US" altLang="ja-JP" sz="3200" dirty="0">
              <a:latin typeface="ＤＦ特太ゴシック体" panose="020B0509000000000000" pitchFamily="49" charset="-128"/>
              <a:ea typeface="ＤＦ特太ゴシック体" panose="020B0509000000000000" pitchFamily="49" charset="-128"/>
            </a:endParaRPr>
          </a:p>
          <a:p>
            <a:r>
              <a:rPr kumimoji="1" lang="ja-JP" altLang="en-US" sz="3200" dirty="0">
                <a:latin typeface="ＤＦ特太ゴシック体" panose="020B0509000000000000" pitchFamily="49" charset="-128"/>
                <a:ea typeface="ＤＦ特太ゴシック体" panose="020B0509000000000000" pitchFamily="49" charset="-128"/>
              </a:rPr>
              <a:t>・「試行錯誤」</a:t>
            </a:r>
            <a:endParaRPr lang="en-US" altLang="ja-JP" sz="3200" dirty="0">
              <a:latin typeface="ＤＦ特太ゴシック体" panose="020B0509000000000000" pitchFamily="49" charset="-128"/>
              <a:ea typeface="ＤＦ特太ゴシック体" panose="020B0509000000000000" pitchFamily="49" charset="-128"/>
            </a:endParaRPr>
          </a:p>
          <a:p>
            <a:r>
              <a:rPr kumimoji="1" lang="ja-JP" altLang="en-US" sz="3200" dirty="0">
                <a:latin typeface="ＤＦ特太ゴシック体" panose="020B0509000000000000" pitchFamily="49" charset="-128"/>
                <a:ea typeface="ＤＦ特太ゴシック体" panose="020B0509000000000000" pitchFamily="49" charset="-128"/>
              </a:rPr>
              <a:t>　「対話的な学び合い」！</a:t>
            </a:r>
          </a:p>
        </p:txBody>
      </p:sp>
      <p:pic>
        <p:nvPicPr>
          <p:cNvPr id="8" name="図 7">
            <a:extLst>
              <a:ext uri="{FF2B5EF4-FFF2-40B4-BE49-F238E27FC236}">
                <a16:creationId xmlns:a16="http://schemas.microsoft.com/office/drawing/2014/main" id="{97C866D4-EED3-48DD-96A1-238FACC56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46" y="1839433"/>
            <a:ext cx="2815566" cy="1935099"/>
          </a:xfrm>
          <a:prstGeom prst="rect">
            <a:avLst/>
          </a:prstGeom>
        </p:spPr>
      </p:pic>
      <p:pic>
        <p:nvPicPr>
          <p:cNvPr id="9" name="図 8">
            <a:extLst>
              <a:ext uri="{FF2B5EF4-FFF2-40B4-BE49-F238E27FC236}">
                <a16:creationId xmlns:a16="http://schemas.microsoft.com/office/drawing/2014/main" id="{6656CA60-AC87-4CB9-A6B2-8132393C2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44" y="3883588"/>
            <a:ext cx="2815567" cy="2445489"/>
          </a:xfrm>
          <a:prstGeom prst="rect">
            <a:avLst/>
          </a:prstGeom>
        </p:spPr>
      </p:pic>
      <p:sp>
        <p:nvSpPr>
          <p:cNvPr id="10" name="テキスト ボックス 9">
            <a:extLst>
              <a:ext uri="{FF2B5EF4-FFF2-40B4-BE49-F238E27FC236}">
                <a16:creationId xmlns:a16="http://schemas.microsoft.com/office/drawing/2014/main" id="{4F2DAADE-C8AF-4AC0-B077-8A56F9CA61EC}"/>
              </a:ext>
            </a:extLst>
          </p:cNvPr>
          <p:cNvSpPr txBox="1"/>
          <p:nvPr/>
        </p:nvSpPr>
        <p:spPr>
          <a:xfrm>
            <a:off x="3883773" y="3774532"/>
            <a:ext cx="6440376" cy="2554545"/>
          </a:xfrm>
          <a:prstGeom prst="rect">
            <a:avLst/>
          </a:prstGeom>
          <a:solidFill>
            <a:srgbClr val="FF99CC"/>
          </a:solidFill>
        </p:spPr>
        <p:txBody>
          <a:bodyPr wrap="square" rtlCol="0">
            <a:spAutoFit/>
          </a:bodyPr>
          <a:lstStyle/>
          <a:p>
            <a:r>
              <a:rPr lang="en-US" altLang="ja-JP" sz="3200" dirty="0">
                <a:latin typeface="ＤＦ特太ゴシック体" panose="020B0509000000000000" pitchFamily="49" charset="-128"/>
                <a:ea typeface="ＤＦ特太ゴシック体" panose="020B0509000000000000" pitchFamily="49" charset="-128"/>
              </a:rPr>
              <a:t>【</a:t>
            </a:r>
            <a:r>
              <a:rPr lang="ja-JP" altLang="en-US" sz="3200" dirty="0">
                <a:latin typeface="ＤＦ特太ゴシック体" panose="020B0509000000000000" pitchFamily="49" charset="-128"/>
                <a:ea typeface="ＤＦ特太ゴシック体" panose="020B0509000000000000" pitchFamily="49" charset="-128"/>
              </a:rPr>
              <a:t>本授業における</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en-US" sz="3200" dirty="0">
                <a:latin typeface="ＤＦ特太ゴシック体" panose="020B0509000000000000" pitchFamily="49" charset="-128"/>
                <a:ea typeface="ＤＦ特太ゴシック体" panose="020B0509000000000000" pitchFamily="49" charset="-128"/>
              </a:rPr>
              <a:t>　プログラミング的思考の場面</a:t>
            </a:r>
            <a:r>
              <a:rPr lang="en-US" altLang="ja-JP" sz="3200" dirty="0">
                <a:latin typeface="ＤＦ特太ゴシック体" panose="020B0509000000000000" pitchFamily="49" charset="-128"/>
                <a:ea typeface="ＤＦ特太ゴシック体" panose="020B0509000000000000" pitchFamily="49" charset="-128"/>
              </a:rPr>
              <a:t>】</a:t>
            </a:r>
          </a:p>
          <a:p>
            <a:r>
              <a:rPr lang="ja-JP" altLang="en-US" sz="3200" dirty="0">
                <a:latin typeface="ＤＦ特太ゴシック体" panose="020B0509000000000000" pitchFamily="49" charset="-128"/>
                <a:ea typeface="ＤＦ特太ゴシック体" panose="020B0509000000000000" pitchFamily="49" charset="-128"/>
              </a:rPr>
              <a:t>・目指すプログラムを組むための　</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en-US" sz="3200" dirty="0">
                <a:latin typeface="ＤＦ特太ゴシック体" panose="020B0509000000000000" pitchFamily="49" charset="-128"/>
                <a:ea typeface="ＤＦ特太ゴシック体" panose="020B0509000000000000" pitchFamily="49" charset="-128"/>
              </a:rPr>
              <a:t>　記号の組み合わせ。</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en-US" sz="3200" dirty="0">
                <a:latin typeface="ＤＦ特太ゴシック体" panose="020B0509000000000000" pitchFamily="49" charset="-128"/>
                <a:ea typeface="ＤＦ特太ゴシック体" panose="020B0509000000000000" pitchFamily="49" charset="-128"/>
              </a:rPr>
              <a:t>（</a:t>
            </a:r>
            <a:r>
              <a:rPr lang="ja-JP" altLang="en-US" sz="3200" dirty="0">
                <a:solidFill>
                  <a:srgbClr val="0070C0"/>
                </a:solidFill>
                <a:latin typeface="ＤＦ特太ゴシック体" panose="020B0509000000000000" pitchFamily="49" charset="-128"/>
                <a:ea typeface="ＤＦ特太ゴシック体" panose="020B0509000000000000" pitchFamily="49" charset="-128"/>
              </a:rPr>
              <a:t>順次・繰り返し・分岐</a:t>
            </a:r>
            <a:r>
              <a:rPr lang="ja-JP" altLang="en-US" sz="3200" dirty="0">
                <a:latin typeface="ＤＦ特太ゴシック体" panose="020B0509000000000000" pitchFamily="49" charset="-128"/>
                <a:ea typeface="ＤＦ特太ゴシック体" panose="020B0509000000000000" pitchFamily="49" charset="-128"/>
              </a:rPr>
              <a:t>）</a:t>
            </a:r>
          </a:p>
        </p:txBody>
      </p:sp>
    </p:spTree>
    <p:extLst>
      <p:ext uri="{BB962C8B-B14F-4D97-AF65-F5344CB8AC3E}">
        <p14:creationId xmlns:p14="http://schemas.microsoft.com/office/powerpoint/2010/main" val="204304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6635596-0592-40EF-AFC0-2C2711799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7" name="タイトル 1"/>
          <p:cNvSpPr txBox="1">
            <a:spLocks/>
          </p:cNvSpPr>
          <p:nvPr/>
        </p:nvSpPr>
        <p:spPr>
          <a:xfrm>
            <a:off x="0" y="0"/>
            <a:ext cx="12192000" cy="88375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7000" dirty="0">
                <a:ln w="0"/>
                <a:solidFill>
                  <a:schemeClr val="bg1"/>
                </a:solidFill>
                <a:effectLst>
                  <a:outerShdw blurRad="38100" dist="25400" dir="5400000" algn="ctr" rotWithShape="0">
                    <a:srgbClr val="6E747A">
                      <a:alpha val="43000"/>
                    </a:srgbClr>
                  </a:outerShdw>
                </a:effectLst>
                <a:latin typeface="ＤＨＰ特太ゴシック体" panose="020B0500000000000000" pitchFamily="50" charset="-128"/>
                <a:ea typeface="ＤＨＰ特太ゴシック体" panose="020B0500000000000000" pitchFamily="50" charset="-128"/>
              </a:rPr>
              <a:t>御清聴ありがとうございました</a:t>
            </a:r>
            <a:r>
              <a:rPr lang="ja-JP" altLang="en-US" sz="4800" dirty="0">
                <a:solidFill>
                  <a:schemeClr val="accent6">
                    <a:lumMod val="20000"/>
                    <a:lumOff val="80000"/>
                  </a:schemeClr>
                </a:solidFill>
                <a:ea typeface="$ＪＳゴシック" panose="04030B090D0B02020403" pitchFamily="17" charset="-128"/>
              </a:rPr>
              <a:t>　</a:t>
            </a:r>
          </a:p>
        </p:txBody>
      </p:sp>
    </p:spTree>
    <p:extLst>
      <p:ext uri="{BB962C8B-B14F-4D97-AF65-F5344CB8AC3E}">
        <p14:creationId xmlns:p14="http://schemas.microsoft.com/office/powerpoint/2010/main" val="288904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研究テーマに関して</a:t>
            </a:r>
          </a:p>
        </p:txBody>
      </p:sp>
      <p:sp>
        <p:nvSpPr>
          <p:cNvPr id="7" name="正方形/長方形 6"/>
          <p:cNvSpPr/>
          <p:nvPr/>
        </p:nvSpPr>
        <p:spPr>
          <a:xfrm>
            <a:off x="742950" y="5367635"/>
            <a:ext cx="8743950" cy="954107"/>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effectLst>
            <a:outerShdw blurRad="63500" sx="102000" sy="102000" algn="ctr" rotWithShape="0">
              <a:prstClr val="black">
                <a:alpha val="40000"/>
              </a:prstClr>
            </a:outerShdw>
          </a:effectLst>
        </p:spPr>
        <p:txBody>
          <a:bodyPr wrap="square">
            <a:spAutoFit/>
          </a:bodyPr>
          <a:lstStyle/>
          <a:p>
            <a:pPr algn="ctr"/>
            <a:r>
              <a:rPr lang="ja-JP" altLang="en-US" sz="2800" dirty="0">
                <a:latin typeface="ＤＦ特太ゴシック体" panose="020B0509000000000000" pitchFamily="49" charset="-128"/>
                <a:ea typeface="ＤＦ特太ゴシック体" panose="020B0509000000000000" pitchFamily="49" charset="-128"/>
              </a:rPr>
              <a:t>「情報や情報技術を適切に活用できる子どもの育成」</a:t>
            </a:r>
            <a:br>
              <a:rPr lang="en-US" altLang="ja-JP" sz="2800" dirty="0">
                <a:latin typeface="ＤＦ特太ゴシック体" panose="020B0509000000000000" pitchFamily="49" charset="-128"/>
                <a:ea typeface="ＤＦ特太ゴシック体" panose="020B0509000000000000" pitchFamily="49" charset="-128"/>
              </a:rPr>
            </a:br>
            <a:r>
              <a:rPr lang="ja-JP" altLang="en-US" sz="2800" dirty="0">
                <a:latin typeface="ＤＦ特太ゴシック体" panose="020B0509000000000000" pitchFamily="49" charset="-128"/>
                <a:ea typeface="ＤＦ特太ゴシック体" panose="020B0509000000000000" pitchFamily="49" charset="-128"/>
              </a:rPr>
              <a:t>～プログラミング的思考を育む授業の創造～</a:t>
            </a:r>
            <a:endParaRPr lang="ja-JP" altLang="en-US" sz="2800" dirty="0"/>
          </a:p>
        </p:txBody>
      </p:sp>
      <p:sp>
        <p:nvSpPr>
          <p:cNvPr id="8" name="テキスト ボックス 7"/>
          <p:cNvSpPr txBox="1"/>
          <p:nvPr/>
        </p:nvSpPr>
        <p:spPr>
          <a:xfrm>
            <a:off x="621937" y="1048163"/>
            <a:ext cx="2773781" cy="3680639"/>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solidFill>
              <a:schemeClr val="tx1"/>
            </a:solidFill>
          </a:ln>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社会の要請から</a:t>
            </a:r>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9" name="テキスト ボックス 8"/>
          <p:cNvSpPr txBox="1"/>
          <p:nvPr/>
        </p:nvSpPr>
        <p:spPr>
          <a:xfrm>
            <a:off x="4005335" y="1070676"/>
            <a:ext cx="2984334" cy="368063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chemeClr val="tx1"/>
            </a:solidFill>
          </a:ln>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学習指導要領から</a:t>
            </a:r>
            <a:endParaRPr kumimoji="1"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p:txBody>
      </p:sp>
      <p:sp>
        <p:nvSpPr>
          <p:cNvPr id="10" name="テキスト ボックス 9"/>
          <p:cNvSpPr txBox="1"/>
          <p:nvPr/>
        </p:nvSpPr>
        <p:spPr>
          <a:xfrm>
            <a:off x="7484336" y="1059178"/>
            <a:ext cx="2780297" cy="3680639"/>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a:solidFill>
              <a:schemeClr val="tx1"/>
            </a:solidFill>
          </a:ln>
        </p:spPr>
        <p:txBody>
          <a:bodyPr wrap="square" rtlCol="0">
            <a:spAutoFit/>
          </a:bodyPr>
          <a:lstStyle/>
          <a:p>
            <a:r>
              <a:rPr kumimoji="1" lang="ja-JP" altLang="en-US" sz="2400" dirty="0">
                <a:latin typeface="ＤＦ特太ゴシック体" panose="020B0509000000000000" pitchFamily="49" charset="-128"/>
                <a:ea typeface="ＤＦ特太ゴシック体" panose="020B0509000000000000" pitchFamily="49" charset="-128"/>
              </a:rPr>
              <a:t>児童の実態から</a:t>
            </a:r>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400" dirty="0">
              <a:latin typeface="ＤＦ特太ゴシック体" panose="020B0509000000000000" pitchFamily="49" charset="-128"/>
              <a:ea typeface="ＤＦ特太ゴシック体" panose="020B0509000000000000" pitchFamily="49" charset="-128"/>
            </a:endParaRPr>
          </a:p>
          <a:p>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11" name="右矢印 10"/>
          <p:cNvSpPr/>
          <p:nvPr/>
        </p:nvSpPr>
        <p:spPr>
          <a:xfrm rot="5400000">
            <a:off x="1784299" y="4544166"/>
            <a:ext cx="449055" cy="9552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右矢印 11"/>
          <p:cNvSpPr/>
          <p:nvPr/>
        </p:nvSpPr>
        <p:spPr>
          <a:xfrm rot="5400000">
            <a:off x="8609226" y="4584432"/>
            <a:ext cx="449055" cy="9552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右矢印 12"/>
          <p:cNvSpPr/>
          <p:nvPr/>
        </p:nvSpPr>
        <p:spPr>
          <a:xfrm rot="5400000">
            <a:off x="5272974" y="4607417"/>
            <a:ext cx="449055" cy="9552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20493" y="1755153"/>
            <a:ext cx="2509087" cy="646331"/>
          </a:xfrm>
          <a:prstGeom prst="rect">
            <a:avLst/>
          </a:prstGeom>
          <a:solidFill>
            <a:schemeClr val="accent4">
              <a:lumMod val="20000"/>
              <a:lumOff val="80000"/>
            </a:schemeClr>
          </a:solidFill>
        </p:spPr>
        <p:txBody>
          <a:bodyPr wrap="square" rtlCol="0">
            <a:spAutoFit/>
          </a:bodyPr>
          <a:lstStyle/>
          <a:p>
            <a:r>
              <a:rPr lang="ja-JP" altLang="en-US" dirty="0"/>
              <a:t>①</a:t>
            </a:r>
            <a:r>
              <a:rPr lang="ja-JP" altLang="ja-JP" dirty="0"/>
              <a:t>「</a:t>
            </a:r>
            <a:r>
              <a:rPr lang="en-US" altLang="ja-JP" dirty="0"/>
              <a:t>society5.0</a:t>
            </a:r>
            <a:r>
              <a:rPr lang="ja-JP" altLang="ja-JP" dirty="0"/>
              <a:t>」の時</a:t>
            </a:r>
            <a:endParaRPr lang="en-US" altLang="ja-JP" dirty="0"/>
          </a:p>
          <a:p>
            <a:r>
              <a:rPr lang="ja-JP" altLang="en-US" dirty="0"/>
              <a:t>　</a:t>
            </a:r>
            <a:r>
              <a:rPr lang="ja-JP" altLang="ja-JP" dirty="0"/>
              <a:t>代</a:t>
            </a:r>
            <a:r>
              <a:rPr lang="ja-JP" altLang="en-US" dirty="0"/>
              <a:t>の到来とその対応</a:t>
            </a:r>
            <a:endParaRPr kumimoji="1" lang="ja-JP" altLang="en-US" dirty="0"/>
          </a:p>
        </p:txBody>
      </p:sp>
      <p:sp>
        <p:nvSpPr>
          <p:cNvPr id="15" name="テキスト ボックス 14"/>
          <p:cNvSpPr txBox="1"/>
          <p:nvPr/>
        </p:nvSpPr>
        <p:spPr>
          <a:xfrm>
            <a:off x="768478" y="2628635"/>
            <a:ext cx="2454442" cy="1754326"/>
          </a:xfrm>
          <a:prstGeom prst="rect">
            <a:avLst/>
          </a:prstGeom>
          <a:solidFill>
            <a:schemeClr val="accent4">
              <a:lumMod val="20000"/>
              <a:lumOff val="80000"/>
            </a:schemeClr>
          </a:solidFill>
        </p:spPr>
        <p:txBody>
          <a:bodyPr wrap="square" rtlCol="0">
            <a:spAutoFit/>
          </a:bodyPr>
          <a:lstStyle/>
          <a:p>
            <a:r>
              <a:rPr kumimoji="1" lang="ja-JP" altLang="en-US" dirty="0"/>
              <a:t>②飛躍的に進化した　</a:t>
            </a:r>
            <a:endParaRPr kumimoji="1" lang="en-US" altLang="ja-JP" dirty="0"/>
          </a:p>
          <a:p>
            <a:r>
              <a:rPr kumimoji="1" lang="ja-JP" altLang="en-US" dirty="0"/>
              <a:t>　情報化社会の中で</a:t>
            </a:r>
            <a:r>
              <a:rPr kumimoji="1" lang="en-US" altLang="ja-JP" dirty="0"/>
              <a:t>,</a:t>
            </a:r>
            <a:r>
              <a:rPr kumimoji="1" lang="ja-JP" altLang="en-US" dirty="0"/>
              <a:t>　</a:t>
            </a:r>
            <a:endParaRPr kumimoji="1" lang="en-US" altLang="ja-JP" dirty="0"/>
          </a:p>
          <a:p>
            <a:r>
              <a:rPr kumimoji="1" lang="ja-JP" altLang="en-US" dirty="0"/>
              <a:t>　感性を</a:t>
            </a:r>
            <a:r>
              <a:rPr kumimoji="1" lang="ja-JP" altLang="en-US" dirty="0" err="1"/>
              <a:t>働かせな</a:t>
            </a:r>
            <a:r>
              <a:rPr kumimoji="1" lang="ja-JP" altLang="en-US" dirty="0"/>
              <a:t>が</a:t>
            </a:r>
            <a:endParaRPr kumimoji="1" lang="en-US" altLang="ja-JP" dirty="0"/>
          </a:p>
          <a:p>
            <a:r>
              <a:rPr kumimoji="1" lang="ja-JP" altLang="en-US" dirty="0"/>
              <a:t>　ら</a:t>
            </a:r>
            <a:r>
              <a:rPr kumimoji="1" lang="en-US" altLang="ja-JP" dirty="0"/>
              <a:t>,</a:t>
            </a:r>
            <a:r>
              <a:rPr kumimoji="1" lang="ja-JP" altLang="en-US" dirty="0"/>
              <a:t>目的に応じて創</a:t>
            </a:r>
            <a:endParaRPr kumimoji="1" lang="en-US" altLang="ja-JP" dirty="0"/>
          </a:p>
          <a:p>
            <a:r>
              <a:rPr kumimoji="1" lang="ja-JP" altLang="en-US" dirty="0"/>
              <a:t>　造的な問題解決を　　</a:t>
            </a:r>
            <a:endParaRPr kumimoji="1" lang="en-US" altLang="ja-JP" dirty="0"/>
          </a:p>
          <a:p>
            <a:r>
              <a:rPr kumimoji="1" lang="ja-JP" altLang="en-US" dirty="0"/>
              <a:t>　図る人材の育成</a:t>
            </a:r>
          </a:p>
        </p:txBody>
      </p:sp>
      <p:sp>
        <p:nvSpPr>
          <p:cNvPr id="16" name="テキスト ボックス 15"/>
          <p:cNvSpPr txBox="1"/>
          <p:nvPr/>
        </p:nvSpPr>
        <p:spPr>
          <a:xfrm>
            <a:off x="4153956" y="1662820"/>
            <a:ext cx="2454442" cy="1477328"/>
          </a:xfrm>
          <a:prstGeom prst="rect">
            <a:avLst/>
          </a:prstGeom>
          <a:solidFill>
            <a:schemeClr val="accent4">
              <a:lumMod val="20000"/>
              <a:lumOff val="80000"/>
            </a:schemeClr>
          </a:solidFill>
        </p:spPr>
        <p:txBody>
          <a:bodyPr wrap="square" rtlCol="0">
            <a:spAutoFit/>
          </a:bodyPr>
          <a:lstStyle/>
          <a:p>
            <a:r>
              <a:rPr kumimoji="1" lang="ja-JP" altLang="en-US" dirty="0"/>
              <a:t>①「学習の基盤と</a:t>
            </a:r>
            <a:r>
              <a:rPr kumimoji="1" lang="ja-JP" altLang="en-US" dirty="0" err="1"/>
              <a:t>な</a:t>
            </a:r>
            <a:r>
              <a:rPr kumimoji="1" lang="ja-JP" altLang="en-US" dirty="0"/>
              <a:t>　</a:t>
            </a:r>
            <a:endParaRPr kumimoji="1" lang="en-US" altLang="ja-JP" dirty="0"/>
          </a:p>
          <a:p>
            <a:r>
              <a:rPr kumimoji="1" lang="ja-JP" altLang="en-US" dirty="0"/>
              <a:t>　</a:t>
            </a:r>
            <a:r>
              <a:rPr kumimoji="1" lang="ja-JP" altLang="en-US" dirty="0" err="1"/>
              <a:t>る</a:t>
            </a:r>
            <a:r>
              <a:rPr kumimoji="1" lang="ja-JP" altLang="en-US" dirty="0"/>
              <a:t>資質・能力」の</a:t>
            </a:r>
            <a:endParaRPr kumimoji="1" lang="en-US" altLang="ja-JP" dirty="0"/>
          </a:p>
          <a:p>
            <a:r>
              <a:rPr kumimoji="1" lang="ja-JP" altLang="en-US" dirty="0"/>
              <a:t>　１つである「情報</a:t>
            </a:r>
            <a:endParaRPr kumimoji="1" lang="en-US" altLang="ja-JP" dirty="0"/>
          </a:p>
          <a:p>
            <a:r>
              <a:rPr kumimoji="1" lang="ja-JP" altLang="en-US" dirty="0"/>
              <a:t>　活用能力」の育成（総則より）</a:t>
            </a:r>
          </a:p>
        </p:txBody>
      </p:sp>
      <p:sp>
        <p:nvSpPr>
          <p:cNvPr id="17" name="テキスト ボックス 16"/>
          <p:cNvSpPr txBox="1"/>
          <p:nvPr/>
        </p:nvSpPr>
        <p:spPr>
          <a:xfrm>
            <a:off x="4153956" y="3222036"/>
            <a:ext cx="2454442" cy="646331"/>
          </a:xfrm>
          <a:prstGeom prst="rect">
            <a:avLst/>
          </a:prstGeom>
          <a:solidFill>
            <a:schemeClr val="accent4">
              <a:lumMod val="20000"/>
              <a:lumOff val="80000"/>
            </a:schemeClr>
          </a:solidFill>
        </p:spPr>
        <p:txBody>
          <a:bodyPr wrap="square" rtlCol="0">
            <a:spAutoFit/>
          </a:bodyPr>
          <a:lstStyle/>
          <a:p>
            <a:r>
              <a:rPr kumimoji="1" lang="ja-JP" altLang="en-US" dirty="0"/>
              <a:t>②プログラミング教</a:t>
            </a:r>
            <a:endParaRPr kumimoji="1" lang="en-US" altLang="ja-JP" dirty="0"/>
          </a:p>
          <a:p>
            <a:r>
              <a:rPr kumimoji="1" lang="ja-JP" altLang="en-US" dirty="0"/>
              <a:t>　育の導入</a:t>
            </a:r>
          </a:p>
        </p:txBody>
      </p:sp>
      <p:sp>
        <p:nvSpPr>
          <p:cNvPr id="18" name="テキスト ボックス 17"/>
          <p:cNvSpPr txBox="1"/>
          <p:nvPr/>
        </p:nvSpPr>
        <p:spPr>
          <a:xfrm>
            <a:off x="7512472" y="1705305"/>
            <a:ext cx="2698835" cy="923330"/>
          </a:xfrm>
          <a:prstGeom prst="rect">
            <a:avLst/>
          </a:prstGeom>
          <a:solidFill>
            <a:schemeClr val="accent4">
              <a:lumMod val="20000"/>
              <a:lumOff val="80000"/>
            </a:schemeClr>
          </a:solidFill>
        </p:spPr>
        <p:txBody>
          <a:bodyPr wrap="square" rtlCol="0">
            <a:spAutoFit/>
          </a:bodyPr>
          <a:lstStyle/>
          <a:p>
            <a:r>
              <a:rPr kumimoji="1" lang="ja-JP" altLang="en-US" dirty="0"/>
              <a:t>①学校生活における</a:t>
            </a:r>
            <a:r>
              <a:rPr kumimoji="1" lang="en-US" altLang="ja-JP" dirty="0"/>
              <a:t>ICT</a:t>
            </a:r>
          </a:p>
          <a:p>
            <a:r>
              <a:rPr kumimoji="1" lang="ja-JP" altLang="en-US" dirty="0"/>
              <a:t>　機器・ソフトの活用率の差</a:t>
            </a:r>
          </a:p>
        </p:txBody>
      </p:sp>
      <p:sp>
        <p:nvSpPr>
          <p:cNvPr id="19" name="テキスト ボックス 18"/>
          <p:cNvSpPr txBox="1"/>
          <p:nvPr/>
        </p:nvSpPr>
        <p:spPr>
          <a:xfrm>
            <a:off x="7484336" y="3608576"/>
            <a:ext cx="2698836" cy="369332"/>
          </a:xfrm>
          <a:prstGeom prst="rect">
            <a:avLst/>
          </a:prstGeom>
          <a:solidFill>
            <a:schemeClr val="accent4">
              <a:lumMod val="20000"/>
              <a:lumOff val="80000"/>
            </a:schemeClr>
          </a:solidFill>
        </p:spPr>
        <p:txBody>
          <a:bodyPr wrap="square" rtlCol="0">
            <a:spAutoFit/>
          </a:bodyPr>
          <a:lstStyle/>
          <a:p>
            <a:r>
              <a:rPr kumimoji="1" lang="ja-JP" altLang="en-US" dirty="0"/>
              <a:t>③文字入力への苦手意識</a:t>
            </a:r>
          </a:p>
        </p:txBody>
      </p:sp>
      <p:sp>
        <p:nvSpPr>
          <p:cNvPr id="20" name="テキスト ボックス 19"/>
          <p:cNvSpPr txBox="1"/>
          <p:nvPr/>
        </p:nvSpPr>
        <p:spPr>
          <a:xfrm>
            <a:off x="4153956" y="3963196"/>
            <a:ext cx="2454442" cy="646331"/>
          </a:xfrm>
          <a:prstGeom prst="rect">
            <a:avLst/>
          </a:prstGeom>
          <a:solidFill>
            <a:schemeClr val="accent4">
              <a:lumMod val="20000"/>
              <a:lumOff val="80000"/>
            </a:schemeClr>
          </a:solidFill>
        </p:spPr>
        <p:txBody>
          <a:bodyPr wrap="square" rtlCol="0">
            <a:spAutoFit/>
          </a:bodyPr>
          <a:lstStyle/>
          <a:p>
            <a:r>
              <a:rPr kumimoji="1" lang="ja-JP" altLang="en-US" dirty="0"/>
              <a:t>③プログラミング的</a:t>
            </a:r>
            <a:endParaRPr kumimoji="1" lang="en-US" altLang="ja-JP" dirty="0"/>
          </a:p>
          <a:p>
            <a:r>
              <a:rPr kumimoji="1" lang="ja-JP" altLang="en-US" dirty="0"/>
              <a:t>　思考の必要性</a:t>
            </a:r>
          </a:p>
        </p:txBody>
      </p:sp>
      <p:sp>
        <p:nvSpPr>
          <p:cNvPr id="21" name="テキスト ボックス 20"/>
          <p:cNvSpPr txBox="1"/>
          <p:nvPr/>
        </p:nvSpPr>
        <p:spPr>
          <a:xfrm>
            <a:off x="7512472" y="2678483"/>
            <a:ext cx="2698836" cy="923330"/>
          </a:xfrm>
          <a:prstGeom prst="rect">
            <a:avLst/>
          </a:prstGeom>
          <a:solidFill>
            <a:schemeClr val="accent4">
              <a:lumMod val="20000"/>
              <a:lumOff val="80000"/>
            </a:schemeClr>
          </a:solidFill>
        </p:spPr>
        <p:txBody>
          <a:bodyPr wrap="square" rtlCol="0">
            <a:spAutoFit/>
          </a:bodyPr>
          <a:lstStyle/>
          <a:p>
            <a:r>
              <a:rPr kumimoji="1" lang="ja-JP" altLang="en-US" dirty="0"/>
              <a:t>②</a:t>
            </a:r>
            <a:r>
              <a:rPr kumimoji="1" lang="en-US" altLang="ja-JP" dirty="0"/>
              <a:t>ICT</a:t>
            </a:r>
            <a:r>
              <a:rPr kumimoji="1" lang="ja-JP" altLang="en-US" dirty="0"/>
              <a:t>機器・ソフトの活用場面の</a:t>
            </a:r>
            <a:endParaRPr kumimoji="1" lang="en-US" altLang="ja-JP" dirty="0"/>
          </a:p>
          <a:p>
            <a:r>
              <a:rPr kumimoji="1" lang="ja-JP" altLang="en-US" dirty="0"/>
              <a:t>　差が大きい</a:t>
            </a:r>
          </a:p>
        </p:txBody>
      </p:sp>
      <p:sp>
        <p:nvSpPr>
          <p:cNvPr id="24" name="テキスト ボックス 23"/>
          <p:cNvSpPr txBox="1"/>
          <p:nvPr/>
        </p:nvSpPr>
        <p:spPr>
          <a:xfrm>
            <a:off x="7525066" y="4001423"/>
            <a:ext cx="2698836" cy="646331"/>
          </a:xfrm>
          <a:prstGeom prst="rect">
            <a:avLst/>
          </a:prstGeom>
          <a:solidFill>
            <a:schemeClr val="accent4">
              <a:lumMod val="20000"/>
              <a:lumOff val="80000"/>
            </a:schemeClr>
          </a:solidFill>
        </p:spPr>
        <p:txBody>
          <a:bodyPr wrap="square" rtlCol="0">
            <a:spAutoFit/>
          </a:bodyPr>
          <a:lstStyle/>
          <a:p>
            <a:r>
              <a:rPr kumimoji="1" lang="ja-JP" altLang="en-US" dirty="0"/>
              <a:t>④情報モラル指導の必要性</a:t>
            </a:r>
          </a:p>
        </p:txBody>
      </p:sp>
      <p:sp>
        <p:nvSpPr>
          <p:cNvPr id="22" name="テキスト ボックス 21">
            <a:extLst>
              <a:ext uri="{FF2B5EF4-FFF2-40B4-BE49-F238E27FC236}">
                <a16:creationId xmlns:a16="http://schemas.microsoft.com/office/drawing/2014/main" id="{322658F0-83BE-4EAC-9051-F8FCDAC08439}"/>
              </a:ext>
            </a:extLst>
          </p:cNvPr>
          <p:cNvSpPr txBox="1"/>
          <p:nvPr/>
        </p:nvSpPr>
        <p:spPr>
          <a:xfrm>
            <a:off x="6748390" y="625441"/>
            <a:ext cx="2576585" cy="400110"/>
          </a:xfrm>
          <a:prstGeom prst="rect">
            <a:avLst/>
          </a:prstGeom>
          <a:solidFill>
            <a:srgbClr val="FF9999"/>
          </a:solidFill>
        </p:spPr>
        <p:txBody>
          <a:bodyPr wrap="square" rtlCol="0">
            <a:spAutoFit/>
          </a:bodyPr>
          <a:lstStyle/>
          <a:p>
            <a:r>
              <a:rPr kumimoji="1" lang="ja-JP" altLang="en-US" sz="2000" dirty="0"/>
              <a:t>→</a:t>
            </a:r>
            <a:r>
              <a:rPr kumimoji="1" lang="en-US" altLang="ja-JP" sz="2000" dirty="0"/>
              <a:t>【</a:t>
            </a:r>
            <a:r>
              <a:rPr kumimoji="1" lang="ja-JP" altLang="en-US" sz="2000" dirty="0"/>
              <a:t>指導案集</a:t>
            </a:r>
            <a:r>
              <a:rPr kumimoji="1" lang="en-US" altLang="ja-JP" sz="2000" dirty="0"/>
              <a:t>P</a:t>
            </a:r>
            <a:r>
              <a:rPr lang="ja-JP" altLang="en-US" sz="2000" dirty="0"/>
              <a:t>３</a:t>
            </a:r>
            <a:r>
              <a:rPr kumimoji="1" lang="en-US" altLang="ja-JP" sz="2000" dirty="0"/>
              <a:t>】</a:t>
            </a:r>
            <a:endParaRPr kumimoji="1" lang="ja-JP" altLang="en-US" sz="2000" dirty="0"/>
          </a:p>
        </p:txBody>
      </p:sp>
    </p:spTree>
    <p:extLst>
      <p:ext uri="{BB962C8B-B14F-4D97-AF65-F5344CB8AC3E}">
        <p14:creationId xmlns:p14="http://schemas.microsoft.com/office/powerpoint/2010/main" val="74687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仮説に関して</a:t>
            </a:r>
          </a:p>
        </p:txBody>
      </p:sp>
      <p:sp>
        <p:nvSpPr>
          <p:cNvPr id="5" name="テキスト ボックス 4"/>
          <p:cNvSpPr txBox="1"/>
          <p:nvPr/>
        </p:nvSpPr>
        <p:spPr>
          <a:xfrm>
            <a:off x="6954254" y="584775"/>
            <a:ext cx="2370722" cy="646331"/>
          </a:xfrm>
          <a:prstGeom prst="rect">
            <a:avLst/>
          </a:prstGeom>
          <a:solidFill>
            <a:srgbClr val="FF9999"/>
          </a:solidFill>
        </p:spPr>
        <p:txBody>
          <a:bodyPr wrap="square" rtlCol="0">
            <a:spAutoFit/>
          </a:bodyPr>
          <a:lstStyle/>
          <a:p>
            <a:r>
              <a:rPr kumimoji="1" lang="ja-JP" altLang="en-US" sz="2000" dirty="0"/>
              <a:t>→</a:t>
            </a:r>
            <a:r>
              <a:rPr kumimoji="1" lang="en-US" altLang="ja-JP" sz="2000" dirty="0"/>
              <a:t>【</a:t>
            </a:r>
            <a:r>
              <a:rPr kumimoji="1" lang="ja-JP" altLang="en-US" sz="2000" dirty="0"/>
              <a:t>指導案集</a:t>
            </a:r>
            <a:r>
              <a:rPr kumimoji="1" lang="en-US" altLang="ja-JP" sz="2000" dirty="0"/>
              <a:t>P</a:t>
            </a:r>
            <a:r>
              <a:rPr kumimoji="1" lang="ja-JP" altLang="en-US" sz="2000" dirty="0"/>
              <a:t>３</a:t>
            </a:r>
            <a:r>
              <a:rPr kumimoji="1" lang="en-US" altLang="ja-JP" sz="2000" dirty="0"/>
              <a:t>】</a:t>
            </a:r>
          </a:p>
          <a:p>
            <a:r>
              <a:rPr kumimoji="1" lang="en-US" altLang="ja-JP" sz="1600" dirty="0"/>
              <a:t>】</a:t>
            </a:r>
            <a:endParaRPr kumimoji="1" lang="ja-JP" altLang="en-US" sz="1600" dirty="0"/>
          </a:p>
        </p:txBody>
      </p:sp>
      <p:sp>
        <p:nvSpPr>
          <p:cNvPr id="6" name="正方形/長方形 5"/>
          <p:cNvSpPr/>
          <p:nvPr/>
        </p:nvSpPr>
        <p:spPr>
          <a:xfrm>
            <a:off x="461961" y="923329"/>
            <a:ext cx="8863013" cy="954107"/>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effectLst>
            <a:outerShdw blurRad="63500" sx="102000" sy="102000" algn="ctr" rotWithShape="0">
              <a:prstClr val="black">
                <a:alpha val="40000"/>
              </a:prstClr>
            </a:outerShdw>
          </a:effectLst>
        </p:spPr>
        <p:txBody>
          <a:bodyPr wrap="square">
            <a:spAutoFit/>
          </a:bodyPr>
          <a:lstStyle/>
          <a:p>
            <a:pPr algn="ctr"/>
            <a:r>
              <a:rPr lang="ja-JP" altLang="en-US" sz="2800" dirty="0">
                <a:latin typeface="ＤＦ特太ゴシック体" panose="020B0509000000000000" pitchFamily="49" charset="-128"/>
                <a:ea typeface="ＤＦ特太ゴシック体" panose="020B0509000000000000" pitchFamily="49" charset="-128"/>
              </a:rPr>
              <a:t>「情報や情報技術を適切に活用できる子どもの育成」</a:t>
            </a:r>
            <a:br>
              <a:rPr lang="en-US" altLang="ja-JP" sz="2800" dirty="0">
                <a:latin typeface="ＤＦ特太ゴシック体" panose="020B0509000000000000" pitchFamily="49" charset="-128"/>
                <a:ea typeface="ＤＦ特太ゴシック体" panose="020B0509000000000000" pitchFamily="49" charset="-128"/>
              </a:rPr>
            </a:br>
            <a:r>
              <a:rPr lang="ja-JP" altLang="en-US" sz="2800" dirty="0">
                <a:latin typeface="ＤＦ特太ゴシック体" panose="020B0509000000000000" pitchFamily="49" charset="-128"/>
                <a:ea typeface="ＤＦ特太ゴシック体" panose="020B0509000000000000" pitchFamily="49" charset="-128"/>
              </a:rPr>
              <a:t>～プログラミング的思考を育む授業の創造～</a:t>
            </a:r>
            <a:endParaRPr lang="ja-JP" altLang="en-US" sz="2800" dirty="0"/>
          </a:p>
        </p:txBody>
      </p:sp>
      <p:sp>
        <p:nvSpPr>
          <p:cNvPr id="7" name="テキスト ボックス 6"/>
          <p:cNvSpPr txBox="1"/>
          <p:nvPr/>
        </p:nvSpPr>
        <p:spPr>
          <a:xfrm>
            <a:off x="461963" y="3038199"/>
            <a:ext cx="8863012" cy="2554545"/>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2700000" scaled="1"/>
            <a:tileRect/>
          </a:gra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3200" dirty="0">
                <a:latin typeface="ＤＦ特太ゴシック体" panose="020B0509000000000000" pitchFamily="49" charset="-128"/>
                <a:ea typeface="ＤＦ特太ゴシック体" panose="020B0509000000000000" pitchFamily="49" charset="-128"/>
              </a:rPr>
              <a:t>仮説１</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ja-JP" sz="3200" dirty="0">
                <a:latin typeface="ＤＦ特太ゴシック体" panose="020B0509000000000000" pitchFamily="49" charset="-128"/>
                <a:ea typeface="ＤＦ特太ゴシック体" panose="020B0509000000000000" pitchFamily="49" charset="-128"/>
              </a:rPr>
              <a:t>教師が，児童の実態に応じて，</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情報機器の環境を整備</a:t>
            </a:r>
            <a:r>
              <a:rPr lang="ja-JP" altLang="ja-JP" sz="3200" dirty="0">
                <a:latin typeface="ＤＦ特太ゴシック体" panose="020B0509000000000000" pitchFamily="49" charset="-128"/>
                <a:ea typeface="ＤＦ特太ゴシック体" panose="020B0509000000000000" pitchFamily="49" charset="-128"/>
              </a:rPr>
              <a:t>し，</a:t>
            </a:r>
            <a:r>
              <a:rPr lang="en-US" altLang="ja-JP" sz="3200" dirty="0">
                <a:solidFill>
                  <a:srgbClr val="0070C0"/>
                </a:solidFill>
                <a:latin typeface="ＤＦ特太ゴシック体" panose="020B0509000000000000" pitchFamily="49" charset="-128"/>
                <a:ea typeface="ＤＦ特太ゴシック体" panose="020B0509000000000000" pitchFamily="49" charset="-128"/>
              </a:rPr>
              <a:t>ICT</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を使いやすい環境</a:t>
            </a:r>
            <a:r>
              <a:rPr lang="ja-JP" altLang="ja-JP" sz="3200" dirty="0">
                <a:latin typeface="ＤＦ特太ゴシック体" panose="020B0509000000000000" pitchFamily="49" charset="-128"/>
                <a:ea typeface="ＤＦ特太ゴシック体" panose="020B0509000000000000" pitchFamily="49" charset="-128"/>
              </a:rPr>
              <a:t>をつくるならば</a:t>
            </a:r>
            <a:r>
              <a:rPr lang="en-US" altLang="ja-JP" sz="3200" dirty="0">
                <a:latin typeface="ＤＦ特太ゴシック体" panose="020B0509000000000000" pitchFamily="49" charset="-128"/>
                <a:ea typeface="ＤＦ特太ゴシック体" panose="020B0509000000000000" pitchFamily="49" charset="-128"/>
              </a:rPr>
              <a:t>,</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児童が主体的に情報を活用</a:t>
            </a:r>
            <a:r>
              <a:rPr lang="ja-JP" altLang="ja-JP" sz="3200" dirty="0">
                <a:latin typeface="ＤＦ特太ゴシック体" panose="020B0509000000000000" pitchFamily="49" charset="-128"/>
                <a:ea typeface="ＤＦ特太ゴシック体" panose="020B0509000000000000" pitchFamily="49" charset="-128"/>
              </a:rPr>
              <a:t>できるのではないか。</a:t>
            </a:r>
            <a:endParaRPr kumimoji="1" lang="ja-JP" altLang="en-US" sz="3200" dirty="0">
              <a:latin typeface="ＤＦ特太ゴシック体" panose="020B0509000000000000" pitchFamily="49" charset="-128"/>
              <a:ea typeface="ＤＦ特太ゴシック体" panose="020B0509000000000000" pitchFamily="49" charset="-128"/>
            </a:endParaRPr>
          </a:p>
        </p:txBody>
      </p:sp>
      <p:sp>
        <p:nvSpPr>
          <p:cNvPr id="8" name="下矢印 7"/>
          <p:cNvSpPr/>
          <p:nvPr/>
        </p:nvSpPr>
        <p:spPr>
          <a:xfrm>
            <a:off x="3827921" y="2012014"/>
            <a:ext cx="1892969" cy="891607"/>
          </a:xfrm>
          <a:prstGeom prst="downArrow">
            <a:avLst/>
          </a:prstGeom>
          <a:solidFill>
            <a:srgbClr val="CCFFFF"/>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718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仮説に関して</a:t>
            </a:r>
          </a:p>
        </p:txBody>
      </p:sp>
      <p:sp>
        <p:nvSpPr>
          <p:cNvPr id="5" name="テキスト ボックス 4"/>
          <p:cNvSpPr txBox="1"/>
          <p:nvPr/>
        </p:nvSpPr>
        <p:spPr>
          <a:xfrm>
            <a:off x="6874998" y="584775"/>
            <a:ext cx="2449976" cy="400110"/>
          </a:xfrm>
          <a:prstGeom prst="rect">
            <a:avLst/>
          </a:prstGeom>
          <a:solidFill>
            <a:srgbClr val="FF9999"/>
          </a:solidFill>
        </p:spPr>
        <p:txBody>
          <a:bodyPr wrap="square" rtlCol="0">
            <a:spAutoFit/>
          </a:bodyPr>
          <a:lstStyle/>
          <a:p>
            <a:r>
              <a:rPr kumimoji="1" lang="ja-JP" altLang="en-US" sz="2000" dirty="0"/>
              <a:t>→</a:t>
            </a:r>
            <a:r>
              <a:rPr kumimoji="1" lang="en-US" altLang="ja-JP" sz="2000" dirty="0"/>
              <a:t>【</a:t>
            </a:r>
            <a:r>
              <a:rPr kumimoji="1" lang="ja-JP" altLang="en-US" sz="2000" dirty="0"/>
              <a:t>指導案集</a:t>
            </a:r>
            <a:r>
              <a:rPr kumimoji="1" lang="en-US" altLang="ja-JP" sz="2000" dirty="0"/>
              <a:t>P</a:t>
            </a:r>
            <a:r>
              <a:rPr kumimoji="1" lang="ja-JP" altLang="en-US" sz="2000" dirty="0"/>
              <a:t>３</a:t>
            </a:r>
            <a:r>
              <a:rPr kumimoji="1" lang="en-US" altLang="ja-JP" sz="2000" dirty="0"/>
              <a:t>】</a:t>
            </a:r>
            <a:endParaRPr kumimoji="1" lang="ja-JP" altLang="en-US" sz="2000" dirty="0"/>
          </a:p>
        </p:txBody>
      </p:sp>
      <p:sp>
        <p:nvSpPr>
          <p:cNvPr id="6" name="正方形/長方形 5"/>
          <p:cNvSpPr/>
          <p:nvPr/>
        </p:nvSpPr>
        <p:spPr>
          <a:xfrm>
            <a:off x="461961" y="923329"/>
            <a:ext cx="8863013" cy="954107"/>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effectLst>
            <a:outerShdw blurRad="63500" sx="102000" sy="102000" algn="ctr" rotWithShape="0">
              <a:prstClr val="black">
                <a:alpha val="40000"/>
              </a:prstClr>
            </a:outerShdw>
          </a:effectLst>
        </p:spPr>
        <p:txBody>
          <a:bodyPr wrap="square">
            <a:spAutoFit/>
          </a:bodyPr>
          <a:lstStyle/>
          <a:p>
            <a:pPr algn="ctr"/>
            <a:r>
              <a:rPr lang="ja-JP" altLang="en-US" sz="2800" dirty="0">
                <a:latin typeface="ＤＦ特太ゴシック体" panose="020B0509000000000000" pitchFamily="49" charset="-128"/>
                <a:ea typeface="ＤＦ特太ゴシック体" panose="020B0509000000000000" pitchFamily="49" charset="-128"/>
              </a:rPr>
              <a:t>「情報や情報技術を適切に活用できる子どもの育成」</a:t>
            </a:r>
            <a:br>
              <a:rPr lang="en-US" altLang="ja-JP" sz="2800" dirty="0">
                <a:latin typeface="ＤＦ特太ゴシック体" panose="020B0509000000000000" pitchFamily="49" charset="-128"/>
                <a:ea typeface="ＤＦ特太ゴシック体" panose="020B0509000000000000" pitchFamily="49" charset="-128"/>
              </a:rPr>
            </a:br>
            <a:r>
              <a:rPr lang="ja-JP" altLang="en-US" sz="2800" dirty="0">
                <a:latin typeface="ＤＦ特太ゴシック体" panose="020B0509000000000000" pitchFamily="49" charset="-128"/>
                <a:ea typeface="ＤＦ特太ゴシック体" panose="020B0509000000000000" pitchFamily="49" charset="-128"/>
              </a:rPr>
              <a:t>～プログラミング的思考を育む授業の創造～</a:t>
            </a:r>
            <a:endParaRPr lang="ja-JP" altLang="en-US" sz="2800" dirty="0"/>
          </a:p>
        </p:txBody>
      </p:sp>
      <p:sp>
        <p:nvSpPr>
          <p:cNvPr id="7" name="テキスト ボックス 6"/>
          <p:cNvSpPr txBox="1"/>
          <p:nvPr/>
        </p:nvSpPr>
        <p:spPr>
          <a:xfrm>
            <a:off x="461962" y="3038199"/>
            <a:ext cx="8863012" cy="3046988"/>
          </a:xfrm>
          <a:prstGeom prst="rect">
            <a:avLst/>
          </a:prstGeom>
          <a:solidFill>
            <a:srgbClr val="99FF66"/>
          </a:soli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3200" dirty="0">
                <a:latin typeface="ＤＦ特太ゴシック体" panose="020B0509000000000000" pitchFamily="49" charset="-128"/>
                <a:ea typeface="ＤＦ特太ゴシック体" panose="020B0509000000000000" pitchFamily="49" charset="-128"/>
              </a:rPr>
              <a:t>仮説２</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ja-JP" sz="3200" dirty="0">
                <a:latin typeface="ＤＦ特太ゴシック体" panose="020B0509000000000000" pitchFamily="49" charset="-128"/>
                <a:ea typeface="ＤＦ特太ゴシック体" panose="020B0509000000000000" pitchFamily="49" charset="-128"/>
              </a:rPr>
              <a:t>教師が，</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主体的・対話的な学び</a:t>
            </a:r>
            <a:r>
              <a:rPr lang="ja-JP" altLang="ja-JP" sz="3200" dirty="0">
                <a:latin typeface="ＤＦ特太ゴシック体" panose="020B0509000000000000" pitchFamily="49" charset="-128"/>
                <a:ea typeface="ＤＦ特太ゴシック体" panose="020B0509000000000000" pitchFamily="49" charset="-128"/>
              </a:rPr>
              <a:t>に向け</a:t>
            </a:r>
            <a:r>
              <a:rPr lang="en-US" altLang="ja-JP" sz="3200" dirty="0">
                <a:latin typeface="ＤＦ特太ゴシック体" panose="020B0509000000000000" pitchFamily="49" charset="-128"/>
                <a:ea typeface="ＤＦ特太ゴシック体" panose="020B0509000000000000" pitchFamily="49" charset="-128"/>
              </a:rPr>
              <a:t>,</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情報機器を効果的に扱う技術を身に付ける場</a:t>
            </a:r>
            <a:r>
              <a:rPr lang="ja-JP" altLang="ja-JP" sz="3200" dirty="0">
                <a:latin typeface="ＤＦ特太ゴシック体" panose="020B0509000000000000" pitchFamily="49" charset="-128"/>
                <a:ea typeface="ＤＦ特太ゴシック体" panose="020B0509000000000000" pitchFamily="49" charset="-128"/>
              </a:rPr>
              <a:t>を工夫すれば</a:t>
            </a:r>
            <a:r>
              <a:rPr lang="en-US" altLang="ja-JP" sz="3200" dirty="0">
                <a:latin typeface="ＤＦ特太ゴシック体" panose="020B0509000000000000" pitchFamily="49" charset="-128"/>
                <a:ea typeface="ＤＦ特太ゴシック体" panose="020B0509000000000000" pitchFamily="49" charset="-128"/>
              </a:rPr>
              <a:t>,</a:t>
            </a:r>
            <a:r>
              <a:rPr lang="ja-JP" altLang="ja-JP" sz="3200" dirty="0">
                <a:latin typeface="ＤＦ特太ゴシック体" panose="020B0509000000000000" pitchFamily="49" charset="-128"/>
                <a:ea typeface="ＤＦ特太ゴシック体" panose="020B0509000000000000" pitchFamily="49" charset="-128"/>
              </a:rPr>
              <a:t>児童が</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自分にあった方法で考えを伝え合う</a:t>
            </a:r>
            <a:r>
              <a:rPr lang="ja-JP" altLang="ja-JP" sz="3200" dirty="0">
                <a:latin typeface="ＤＦ特太ゴシック体" panose="020B0509000000000000" pitchFamily="49" charset="-128"/>
                <a:ea typeface="ＤＦ特太ゴシック体" panose="020B0509000000000000" pitchFamily="49" charset="-128"/>
              </a:rPr>
              <a:t>ことができ</a:t>
            </a:r>
            <a:r>
              <a:rPr lang="en-US" altLang="ja-JP" sz="3200" dirty="0">
                <a:latin typeface="ＤＦ特太ゴシック体" panose="020B0509000000000000" pitchFamily="49" charset="-128"/>
                <a:ea typeface="ＤＦ特太ゴシック体" panose="020B0509000000000000" pitchFamily="49" charset="-128"/>
              </a:rPr>
              <a:t>,</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適切に自分の思いを表す力</a:t>
            </a:r>
            <a:r>
              <a:rPr lang="ja-JP" altLang="ja-JP" sz="3200" dirty="0">
                <a:latin typeface="ＤＦ特太ゴシック体" panose="020B0509000000000000" pitchFamily="49" charset="-128"/>
                <a:ea typeface="ＤＦ特太ゴシック体" panose="020B0509000000000000" pitchFamily="49" charset="-128"/>
              </a:rPr>
              <a:t>を身に付けることができるのではないか。</a:t>
            </a:r>
          </a:p>
        </p:txBody>
      </p:sp>
      <p:sp>
        <p:nvSpPr>
          <p:cNvPr id="8" name="下矢印 7"/>
          <p:cNvSpPr/>
          <p:nvPr/>
        </p:nvSpPr>
        <p:spPr>
          <a:xfrm>
            <a:off x="3827921" y="2012014"/>
            <a:ext cx="1892969" cy="891607"/>
          </a:xfrm>
          <a:prstGeom prst="downArrow">
            <a:avLst/>
          </a:prstGeom>
          <a:solidFill>
            <a:srgbClr val="CCFFFF"/>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570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仮説に関して</a:t>
            </a:r>
          </a:p>
        </p:txBody>
      </p:sp>
      <p:sp>
        <p:nvSpPr>
          <p:cNvPr id="5" name="テキスト ボックス 4"/>
          <p:cNvSpPr txBox="1"/>
          <p:nvPr/>
        </p:nvSpPr>
        <p:spPr>
          <a:xfrm>
            <a:off x="6931269" y="584775"/>
            <a:ext cx="2393705" cy="400110"/>
          </a:xfrm>
          <a:prstGeom prst="rect">
            <a:avLst/>
          </a:prstGeom>
          <a:solidFill>
            <a:srgbClr val="FF9999"/>
          </a:solidFill>
        </p:spPr>
        <p:txBody>
          <a:bodyPr wrap="square" rtlCol="0">
            <a:spAutoFit/>
          </a:bodyPr>
          <a:lstStyle/>
          <a:p>
            <a:r>
              <a:rPr kumimoji="1" lang="ja-JP" altLang="en-US" sz="2000" dirty="0"/>
              <a:t>→</a:t>
            </a:r>
            <a:r>
              <a:rPr kumimoji="1" lang="en-US" altLang="ja-JP" sz="2000" dirty="0"/>
              <a:t>【</a:t>
            </a:r>
            <a:r>
              <a:rPr kumimoji="1" lang="ja-JP" altLang="en-US" sz="2000" dirty="0"/>
              <a:t>指導案集</a:t>
            </a:r>
            <a:r>
              <a:rPr kumimoji="1" lang="en-US" altLang="ja-JP" sz="2000" dirty="0"/>
              <a:t>P</a:t>
            </a:r>
            <a:r>
              <a:rPr kumimoji="1" lang="ja-JP" altLang="en-US" sz="2000" dirty="0"/>
              <a:t>３</a:t>
            </a:r>
            <a:r>
              <a:rPr kumimoji="1" lang="en-US" altLang="ja-JP" sz="2000" dirty="0"/>
              <a:t>】</a:t>
            </a:r>
            <a:endParaRPr kumimoji="1" lang="ja-JP" altLang="en-US" sz="2000" dirty="0"/>
          </a:p>
        </p:txBody>
      </p:sp>
      <p:sp>
        <p:nvSpPr>
          <p:cNvPr id="6" name="正方形/長方形 5"/>
          <p:cNvSpPr/>
          <p:nvPr/>
        </p:nvSpPr>
        <p:spPr>
          <a:xfrm>
            <a:off x="461961" y="923329"/>
            <a:ext cx="8863013" cy="954107"/>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effectLst>
            <a:outerShdw blurRad="63500" sx="102000" sy="102000" algn="ctr" rotWithShape="0">
              <a:prstClr val="black">
                <a:alpha val="40000"/>
              </a:prstClr>
            </a:outerShdw>
          </a:effectLst>
        </p:spPr>
        <p:txBody>
          <a:bodyPr wrap="square">
            <a:spAutoFit/>
          </a:bodyPr>
          <a:lstStyle/>
          <a:p>
            <a:pPr algn="ctr"/>
            <a:r>
              <a:rPr lang="ja-JP" altLang="en-US" sz="2800" dirty="0">
                <a:latin typeface="ＤＦ特太ゴシック体" panose="020B0509000000000000" pitchFamily="49" charset="-128"/>
                <a:ea typeface="ＤＦ特太ゴシック体" panose="020B0509000000000000" pitchFamily="49" charset="-128"/>
              </a:rPr>
              <a:t>「情報や情報技術を適切に活用できる子どもの育成」</a:t>
            </a:r>
            <a:br>
              <a:rPr lang="en-US" altLang="ja-JP" sz="2800" dirty="0">
                <a:latin typeface="ＤＦ特太ゴシック体" panose="020B0509000000000000" pitchFamily="49" charset="-128"/>
                <a:ea typeface="ＤＦ特太ゴシック体" panose="020B0509000000000000" pitchFamily="49" charset="-128"/>
              </a:rPr>
            </a:br>
            <a:r>
              <a:rPr lang="ja-JP" altLang="en-US" sz="2800" dirty="0">
                <a:latin typeface="ＤＦ特太ゴシック体" panose="020B0509000000000000" pitchFamily="49" charset="-128"/>
                <a:ea typeface="ＤＦ特太ゴシック体" panose="020B0509000000000000" pitchFamily="49" charset="-128"/>
              </a:rPr>
              <a:t>～プログラミング的思考を育む授業の創造～</a:t>
            </a:r>
            <a:endParaRPr lang="ja-JP" altLang="en-US" sz="2800" dirty="0"/>
          </a:p>
        </p:txBody>
      </p:sp>
      <p:sp>
        <p:nvSpPr>
          <p:cNvPr id="7" name="テキスト ボックス 6"/>
          <p:cNvSpPr txBox="1"/>
          <p:nvPr/>
        </p:nvSpPr>
        <p:spPr>
          <a:xfrm>
            <a:off x="461963" y="3038199"/>
            <a:ext cx="8863012" cy="2554545"/>
          </a:xfrm>
          <a:prstGeom prst="rect">
            <a:avLst/>
          </a:prstGeom>
          <a:solidFill>
            <a:srgbClr val="FFC000"/>
          </a:solidFill>
          <a:effectLst>
            <a:innerShdw blurRad="63500" dist="50800" dir="2700000">
              <a:prstClr val="black">
                <a:alpha val="50000"/>
              </a:prstClr>
            </a:innerShdw>
          </a:effectLst>
          <a:scene3d>
            <a:camera prst="orthographicFront"/>
            <a:lightRig rig="threePt" dir="t"/>
          </a:scene3d>
          <a:sp3d>
            <a:bevelT w="165100" prst="coolSlant"/>
          </a:sp3d>
        </p:spPr>
        <p:txBody>
          <a:bodyPr wrap="square" rtlCol="0">
            <a:spAutoFit/>
          </a:bodyPr>
          <a:lstStyle/>
          <a:p>
            <a:r>
              <a:rPr lang="ja-JP" altLang="en-US" sz="3200" dirty="0">
                <a:latin typeface="ＤＦ特太ゴシック体" panose="020B0509000000000000" pitchFamily="49" charset="-128"/>
                <a:ea typeface="ＤＦ特太ゴシック体" panose="020B0509000000000000" pitchFamily="49" charset="-128"/>
              </a:rPr>
              <a:t>仮説３</a:t>
            </a:r>
            <a:endParaRPr lang="en-US" altLang="ja-JP" sz="3200" dirty="0">
              <a:latin typeface="ＤＦ特太ゴシック体" panose="020B0509000000000000" pitchFamily="49" charset="-128"/>
              <a:ea typeface="ＤＦ特太ゴシック体" panose="020B0509000000000000" pitchFamily="49" charset="-128"/>
            </a:endParaRPr>
          </a:p>
          <a:p>
            <a:r>
              <a:rPr lang="ja-JP" altLang="ja-JP" sz="3200" dirty="0">
                <a:latin typeface="ＤＦ特太ゴシック体" panose="020B0509000000000000" pitchFamily="49" charset="-128"/>
                <a:ea typeface="ＤＦ特太ゴシック体" panose="020B0509000000000000" pitchFamily="49" charset="-128"/>
              </a:rPr>
              <a:t>教師が，</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試行錯誤を繰り返しながら課題を解決する場</a:t>
            </a:r>
            <a:r>
              <a:rPr lang="ja-JP" altLang="ja-JP" sz="3200" dirty="0">
                <a:latin typeface="ＤＦ特太ゴシック体" panose="020B0509000000000000" pitchFamily="49" charset="-128"/>
                <a:ea typeface="ＤＦ特太ゴシック体" panose="020B0509000000000000" pitchFamily="49" charset="-128"/>
              </a:rPr>
              <a:t>や，</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お互いに考えを伝えあう場</a:t>
            </a:r>
            <a:r>
              <a:rPr lang="ja-JP" altLang="ja-JP" sz="3200" dirty="0">
                <a:latin typeface="ＤＦ特太ゴシック体" panose="020B0509000000000000" pitchFamily="49" charset="-128"/>
                <a:ea typeface="ＤＦ特太ゴシック体" panose="020B0509000000000000" pitchFamily="49" charset="-128"/>
              </a:rPr>
              <a:t>を工夫すれば</a:t>
            </a:r>
            <a:r>
              <a:rPr lang="en-US" altLang="ja-JP" sz="3200" dirty="0">
                <a:latin typeface="ＤＦ特太ゴシック体" panose="020B0509000000000000" pitchFamily="49" charset="-128"/>
                <a:ea typeface="ＤＦ特太ゴシック体" panose="020B0509000000000000" pitchFamily="49" charset="-128"/>
              </a:rPr>
              <a:t>,</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自分の</a:t>
            </a:r>
            <a:r>
              <a:rPr lang="ja-JP" altLang="en-US" sz="3200" dirty="0">
                <a:solidFill>
                  <a:srgbClr val="0070C0"/>
                </a:solidFill>
                <a:latin typeface="ＤＦ特太ゴシック体" panose="020B0509000000000000" pitchFamily="49" charset="-128"/>
                <a:ea typeface="ＤＦ特太ゴシック体" panose="020B0509000000000000" pitchFamily="49" charset="-128"/>
              </a:rPr>
              <a:t>見方</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・考え方を深め</a:t>
            </a:r>
            <a:r>
              <a:rPr lang="en-US" altLang="ja-JP" sz="3200" dirty="0">
                <a:solidFill>
                  <a:srgbClr val="0070C0"/>
                </a:solidFill>
                <a:latin typeface="ＤＦ特太ゴシック体" panose="020B0509000000000000" pitchFamily="49" charset="-128"/>
                <a:ea typeface="ＤＦ特太ゴシック体" panose="020B0509000000000000" pitchFamily="49" charset="-128"/>
              </a:rPr>
              <a:t>,</a:t>
            </a:r>
            <a:r>
              <a:rPr lang="ja-JP" altLang="ja-JP" sz="3200" dirty="0">
                <a:solidFill>
                  <a:srgbClr val="0070C0"/>
                </a:solidFill>
                <a:latin typeface="ＤＦ特太ゴシック体" panose="020B0509000000000000" pitchFamily="49" charset="-128"/>
                <a:ea typeface="ＤＦ特太ゴシック体" panose="020B0509000000000000" pitchFamily="49" charset="-128"/>
              </a:rPr>
              <a:t>新たな情報をつくり出す</a:t>
            </a:r>
            <a:r>
              <a:rPr lang="ja-JP" altLang="ja-JP" sz="3200" dirty="0">
                <a:latin typeface="ＤＦ特太ゴシック体" panose="020B0509000000000000" pitchFamily="49" charset="-128"/>
                <a:ea typeface="ＤＦ特太ゴシック体" panose="020B0509000000000000" pitchFamily="49" charset="-128"/>
              </a:rPr>
              <a:t>ことができるのではないか。</a:t>
            </a:r>
            <a:endParaRPr lang="en-US" altLang="ja-JP" sz="4800" dirty="0">
              <a:latin typeface="ＤＦ特太ゴシック体" panose="020B0509000000000000" pitchFamily="49" charset="-128"/>
              <a:ea typeface="ＤＦ特太ゴシック体" panose="020B0509000000000000" pitchFamily="49" charset="-128"/>
            </a:endParaRPr>
          </a:p>
        </p:txBody>
      </p:sp>
      <p:sp>
        <p:nvSpPr>
          <p:cNvPr id="8" name="下矢印 7"/>
          <p:cNvSpPr/>
          <p:nvPr/>
        </p:nvSpPr>
        <p:spPr>
          <a:xfrm>
            <a:off x="3827921" y="2012014"/>
            <a:ext cx="1892969" cy="891607"/>
          </a:xfrm>
          <a:prstGeom prst="downArrow">
            <a:avLst/>
          </a:prstGeom>
          <a:solidFill>
            <a:srgbClr val="CCFFFF"/>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718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研究組織に関して</a:t>
            </a:r>
          </a:p>
        </p:txBody>
      </p:sp>
      <p:sp>
        <p:nvSpPr>
          <p:cNvPr id="3" name="テキスト ボックス 2"/>
          <p:cNvSpPr txBox="1"/>
          <p:nvPr/>
        </p:nvSpPr>
        <p:spPr>
          <a:xfrm>
            <a:off x="342900" y="610552"/>
            <a:ext cx="1752600"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組織構成</a:t>
            </a:r>
          </a:p>
        </p:txBody>
      </p:sp>
      <p:sp>
        <p:nvSpPr>
          <p:cNvPr id="5" name="テキスト ボックス 4"/>
          <p:cNvSpPr txBox="1"/>
          <p:nvPr/>
        </p:nvSpPr>
        <p:spPr>
          <a:xfrm>
            <a:off x="6952248" y="584774"/>
            <a:ext cx="2372727" cy="400110"/>
          </a:xfrm>
          <a:prstGeom prst="rect">
            <a:avLst/>
          </a:prstGeom>
          <a:solidFill>
            <a:srgbClr val="FF9999"/>
          </a:solidFill>
        </p:spPr>
        <p:txBody>
          <a:bodyPr wrap="square" rtlCol="0">
            <a:spAutoFit/>
          </a:bodyPr>
          <a:lstStyle/>
          <a:p>
            <a:r>
              <a:rPr kumimoji="1" lang="ja-JP" altLang="en-US" sz="2000" dirty="0"/>
              <a:t>→</a:t>
            </a:r>
            <a:r>
              <a:rPr kumimoji="1" lang="en-US" altLang="ja-JP" sz="2000" dirty="0"/>
              <a:t>【</a:t>
            </a:r>
            <a:r>
              <a:rPr kumimoji="1" lang="ja-JP" altLang="en-US" sz="2000" dirty="0"/>
              <a:t>指導案集</a:t>
            </a:r>
            <a:r>
              <a:rPr kumimoji="1" lang="en-US" altLang="ja-JP" sz="2000" dirty="0"/>
              <a:t>P</a:t>
            </a:r>
            <a:r>
              <a:rPr kumimoji="1" lang="ja-JP" altLang="en-US" sz="2000" dirty="0"/>
              <a:t>３</a:t>
            </a:r>
            <a:r>
              <a:rPr kumimoji="1" lang="en-US" altLang="ja-JP" sz="2000" dirty="0"/>
              <a:t>】</a:t>
            </a:r>
            <a:endParaRPr kumimoji="1" lang="ja-JP" altLang="en-US" sz="2000" dirty="0"/>
          </a:p>
        </p:txBody>
      </p:sp>
      <p:sp>
        <p:nvSpPr>
          <p:cNvPr id="6" name="テキスト ボックス 5"/>
          <p:cNvSpPr txBox="1"/>
          <p:nvPr/>
        </p:nvSpPr>
        <p:spPr>
          <a:xfrm>
            <a:off x="282864" y="1164854"/>
            <a:ext cx="2842460" cy="2380357"/>
          </a:xfrm>
          <a:prstGeom prst="ellipse">
            <a:avLst/>
          </a:prstGeom>
          <a:solidFill>
            <a:srgbClr val="FFFF00"/>
          </a:solidFill>
          <a:ln>
            <a:solidFill>
              <a:schemeClr val="tx1"/>
            </a:solidFill>
          </a:ln>
        </p:spPr>
        <p:txBody>
          <a:bodyPr wrap="square" rtlCol="0">
            <a:spAutoFit/>
          </a:bodyPr>
          <a:lstStyle/>
          <a:p>
            <a:r>
              <a:rPr kumimoji="1" lang="ja-JP" altLang="en-US" sz="3200" dirty="0">
                <a:latin typeface="ＤＦ平成明朝体W7" panose="02020709000000000000" pitchFamily="17" charset="-128"/>
                <a:ea typeface="ＤＦ平成明朝体W7" panose="02020709000000000000" pitchFamily="17" charset="-128"/>
              </a:rPr>
              <a:t>研究推進委員会</a:t>
            </a:r>
            <a:endParaRPr kumimoji="1" lang="en-US" altLang="ja-JP" sz="3200" dirty="0">
              <a:latin typeface="ＤＦ平成明朝体W7" panose="02020709000000000000" pitchFamily="17" charset="-128"/>
              <a:ea typeface="ＤＦ平成明朝体W7" panose="02020709000000000000" pitchFamily="17" charset="-128"/>
            </a:endParaRPr>
          </a:p>
          <a:p>
            <a:r>
              <a:rPr kumimoji="1" lang="ja-JP" altLang="en-US" sz="2000" dirty="0">
                <a:latin typeface="ＤＦ平成明朝体W7" panose="02020709000000000000" pitchFamily="17" charset="-128"/>
                <a:ea typeface="ＤＦ平成明朝体W7" panose="02020709000000000000" pitchFamily="17" charset="-128"/>
              </a:rPr>
              <a:t>・方向性の検討</a:t>
            </a:r>
            <a:endParaRPr kumimoji="1" lang="en-US" altLang="ja-JP" sz="2000" dirty="0">
              <a:latin typeface="ＤＦ平成明朝体W7" panose="02020709000000000000" pitchFamily="17" charset="-128"/>
              <a:ea typeface="ＤＦ平成明朝体W7" panose="02020709000000000000" pitchFamily="17" charset="-128"/>
            </a:endParaRPr>
          </a:p>
          <a:p>
            <a:r>
              <a:rPr lang="ja-JP" altLang="en-US" sz="2000" dirty="0">
                <a:latin typeface="ＤＦ平成明朝体W7" panose="02020709000000000000" pitchFamily="17" charset="-128"/>
                <a:ea typeface="ＤＦ平成明朝体W7" panose="02020709000000000000" pitchFamily="17" charset="-128"/>
              </a:rPr>
              <a:t>・理論の研究</a:t>
            </a:r>
            <a:endParaRPr kumimoji="1" lang="en-US" altLang="ja-JP" sz="2000" dirty="0">
              <a:latin typeface="ＤＦ平成明朝体W7" panose="02020709000000000000" pitchFamily="17" charset="-128"/>
              <a:ea typeface="ＤＦ平成明朝体W7" panose="02020709000000000000" pitchFamily="17" charset="-128"/>
            </a:endParaRPr>
          </a:p>
        </p:txBody>
      </p:sp>
      <p:sp>
        <p:nvSpPr>
          <p:cNvPr id="8" name="テキスト ボックス 7"/>
          <p:cNvSpPr txBox="1"/>
          <p:nvPr/>
        </p:nvSpPr>
        <p:spPr>
          <a:xfrm>
            <a:off x="4241128" y="584775"/>
            <a:ext cx="1959143" cy="1947565"/>
          </a:xfrm>
          <a:prstGeom prst="ellipse">
            <a:avLst/>
          </a:prstGeom>
          <a:solidFill>
            <a:srgbClr val="FFC000"/>
          </a:solidFill>
          <a:ln>
            <a:solidFill>
              <a:schemeClr val="tx1"/>
            </a:solidFill>
          </a:ln>
        </p:spPr>
        <p:txBody>
          <a:bodyPr wrap="square" rtlCol="0">
            <a:spAutoFit/>
          </a:bodyPr>
          <a:lstStyle/>
          <a:p>
            <a:r>
              <a:rPr kumimoji="1" lang="ja-JP" altLang="en-US" sz="2800" dirty="0">
                <a:latin typeface="ＤＦ平成明朝体W7" panose="02020709000000000000" pitchFamily="17" charset="-128"/>
                <a:ea typeface="ＤＦ平成明朝体W7" panose="02020709000000000000" pitchFamily="17" charset="-128"/>
              </a:rPr>
              <a:t>情報</a:t>
            </a:r>
            <a:endParaRPr kumimoji="1" lang="en-US" altLang="ja-JP" sz="2800" dirty="0">
              <a:latin typeface="ＤＦ平成明朝体W7" panose="02020709000000000000" pitchFamily="17" charset="-128"/>
              <a:ea typeface="ＤＦ平成明朝体W7" panose="02020709000000000000" pitchFamily="17" charset="-128"/>
            </a:endParaRPr>
          </a:p>
          <a:p>
            <a:r>
              <a:rPr kumimoji="1" lang="ja-JP" altLang="en-US" sz="2800" dirty="0">
                <a:latin typeface="ＤＦ平成明朝体W7" panose="02020709000000000000" pitchFamily="17" charset="-128"/>
                <a:ea typeface="ＤＦ平成明朝体W7" panose="02020709000000000000" pitchFamily="17" charset="-128"/>
              </a:rPr>
              <a:t>教育</a:t>
            </a:r>
            <a:endParaRPr kumimoji="1" lang="en-US" altLang="ja-JP" sz="2800" dirty="0">
              <a:latin typeface="ＤＦ平成明朝体W7" panose="02020709000000000000" pitchFamily="17" charset="-128"/>
              <a:ea typeface="ＤＦ平成明朝体W7" panose="02020709000000000000" pitchFamily="17" charset="-128"/>
            </a:endParaRPr>
          </a:p>
          <a:p>
            <a:r>
              <a:rPr kumimoji="1" lang="ja-JP" altLang="en-US" sz="2800" dirty="0">
                <a:latin typeface="ＤＦ平成明朝体W7" panose="02020709000000000000" pitchFamily="17" charset="-128"/>
                <a:ea typeface="ＤＦ平成明朝体W7" panose="02020709000000000000" pitchFamily="17" charset="-128"/>
              </a:rPr>
              <a:t>研究班</a:t>
            </a:r>
            <a:endParaRPr kumimoji="1" lang="en-US" altLang="ja-JP" sz="2800" dirty="0">
              <a:latin typeface="ＤＦ平成明朝体W7" panose="02020709000000000000" pitchFamily="17" charset="-128"/>
              <a:ea typeface="ＤＦ平成明朝体W7" panose="02020709000000000000" pitchFamily="17" charset="-128"/>
            </a:endParaRPr>
          </a:p>
        </p:txBody>
      </p:sp>
      <p:sp>
        <p:nvSpPr>
          <p:cNvPr id="9" name="テキスト ボックス 8"/>
          <p:cNvSpPr txBox="1"/>
          <p:nvPr/>
        </p:nvSpPr>
        <p:spPr>
          <a:xfrm>
            <a:off x="4241129" y="2677427"/>
            <a:ext cx="1959143" cy="1947565"/>
          </a:xfrm>
          <a:prstGeom prst="ellipse">
            <a:avLst/>
          </a:prstGeom>
          <a:solidFill>
            <a:srgbClr val="FF9999"/>
          </a:solidFill>
          <a:ln>
            <a:solidFill>
              <a:schemeClr val="tx1"/>
            </a:solidFill>
          </a:ln>
        </p:spPr>
        <p:txBody>
          <a:bodyPr wrap="square" rtlCol="0">
            <a:spAutoFit/>
          </a:bodyPr>
          <a:lstStyle/>
          <a:p>
            <a:r>
              <a:rPr kumimoji="1" lang="ja-JP" altLang="en-US" sz="2800" dirty="0">
                <a:latin typeface="ＤＦ平成明朝体W7" panose="02020709000000000000" pitchFamily="17" charset="-128"/>
                <a:ea typeface="ＤＦ平成明朝体W7" panose="02020709000000000000" pitchFamily="17" charset="-128"/>
              </a:rPr>
              <a:t>授業</a:t>
            </a:r>
            <a:endParaRPr kumimoji="1" lang="en-US" altLang="ja-JP" sz="2800" dirty="0">
              <a:latin typeface="ＤＦ平成明朝体W7" panose="02020709000000000000" pitchFamily="17" charset="-128"/>
              <a:ea typeface="ＤＦ平成明朝体W7" panose="02020709000000000000" pitchFamily="17" charset="-128"/>
            </a:endParaRPr>
          </a:p>
          <a:p>
            <a:endParaRPr kumimoji="1" lang="en-US" altLang="ja-JP" sz="2800" dirty="0">
              <a:latin typeface="ＤＦ平成明朝体W7" panose="02020709000000000000" pitchFamily="17" charset="-128"/>
              <a:ea typeface="ＤＦ平成明朝体W7" panose="02020709000000000000" pitchFamily="17" charset="-128"/>
            </a:endParaRPr>
          </a:p>
          <a:p>
            <a:r>
              <a:rPr kumimoji="1" lang="ja-JP" altLang="en-US" sz="2800" dirty="0">
                <a:latin typeface="ＤＦ平成明朝体W7" panose="02020709000000000000" pitchFamily="17" charset="-128"/>
                <a:ea typeface="ＤＦ平成明朝体W7" panose="02020709000000000000" pitchFamily="17" charset="-128"/>
              </a:rPr>
              <a:t>研究班</a:t>
            </a:r>
            <a:endParaRPr kumimoji="1" lang="en-US" altLang="ja-JP" sz="2800" dirty="0">
              <a:latin typeface="ＤＦ平成明朝体W7" panose="02020709000000000000" pitchFamily="17" charset="-128"/>
              <a:ea typeface="ＤＦ平成明朝体W7" panose="02020709000000000000" pitchFamily="17" charset="-128"/>
            </a:endParaRPr>
          </a:p>
        </p:txBody>
      </p:sp>
      <p:sp>
        <p:nvSpPr>
          <p:cNvPr id="10" name="テキスト ボックス 9"/>
          <p:cNvSpPr txBox="1"/>
          <p:nvPr/>
        </p:nvSpPr>
        <p:spPr>
          <a:xfrm>
            <a:off x="4241127" y="4768073"/>
            <a:ext cx="1959143" cy="1947565"/>
          </a:xfrm>
          <a:prstGeom prst="ellipse">
            <a:avLst/>
          </a:prstGeom>
          <a:solidFill>
            <a:schemeClr val="accent2">
              <a:lumMod val="75000"/>
            </a:schemeClr>
          </a:solidFill>
          <a:ln>
            <a:solidFill>
              <a:schemeClr val="tx1"/>
            </a:solidFill>
          </a:ln>
        </p:spPr>
        <p:txBody>
          <a:bodyPr wrap="square" rtlCol="0">
            <a:spAutoFit/>
          </a:bodyPr>
          <a:lstStyle/>
          <a:p>
            <a:r>
              <a:rPr kumimoji="1" lang="ja-JP" altLang="en-US" sz="2800" dirty="0">
                <a:latin typeface="ＤＦ平成明朝体W7" panose="02020709000000000000" pitchFamily="17" charset="-128"/>
                <a:ea typeface="ＤＦ平成明朝体W7" panose="02020709000000000000" pitchFamily="17" charset="-128"/>
              </a:rPr>
              <a:t>環境</a:t>
            </a:r>
            <a:endParaRPr kumimoji="1" lang="en-US" altLang="ja-JP" sz="2800" dirty="0">
              <a:latin typeface="ＤＦ平成明朝体W7" panose="02020709000000000000" pitchFamily="17" charset="-128"/>
              <a:ea typeface="ＤＦ平成明朝体W7" panose="02020709000000000000" pitchFamily="17" charset="-128"/>
            </a:endParaRPr>
          </a:p>
          <a:p>
            <a:r>
              <a:rPr kumimoji="1" lang="ja-JP" altLang="en-US" sz="2800" dirty="0">
                <a:latin typeface="ＤＦ平成明朝体W7" panose="02020709000000000000" pitchFamily="17" charset="-128"/>
                <a:ea typeface="ＤＦ平成明朝体W7" panose="02020709000000000000" pitchFamily="17" charset="-128"/>
              </a:rPr>
              <a:t>評価</a:t>
            </a:r>
            <a:endParaRPr kumimoji="1" lang="en-US" altLang="ja-JP" sz="2800" dirty="0">
              <a:latin typeface="ＤＦ平成明朝体W7" panose="02020709000000000000" pitchFamily="17" charset="-128"/>
              <a:ea typeface="ＤＦ平成明朝体W7" panose="02020709000000000000" pitchFamily="17" charset="-128"/>
            </a:endParaRPr>
          </a:p>
          <a:p>
            <a:r>
              <a:rPr kumimoji="1" lang="ja-JP" altLang="en-US" sz="2800" dirty="0">
                <a:latin typeface="ＤＦ平成明朝体W7" panose="02020709000000000000" pitchFamily="17" charset="-128"/>
                <a:ea typeface="ＤＦ平成明朝体W7" panose="02020709000000000000" pitchFamily="17" charset="-128"/>
              </a:rPr>
              <a:t>研究班</a:t>
            </a:r>
            <a:endParaRPr kumimoji="1" lang="en-US" altLang="ja-JP" sz="2800" dirty="0">
              <a:latin typeface="ＤＦ平成明朝体W7" panose="02020709000000000000" pitchFamily="17" charset="-128"/>
              <a:ea typeface="ＤＦ平成明朝体W7" panose="02020709000000000000" pitchFamily="17" charset="-128"/>
            </a:endParaRPr>
          </a:p>
        </p:txBody>
      </p:sp>
      <p:cxnSp>
        <p:nvCxnSpPr>
          <p:cNvPr id="12" name="直線矢印コネクタ 11"/>
          <p:cNvCxnSpPr>
            <a:endCxn id="8" idx="2"/>
          </p:cNvCxnSpPr>
          <p:nvPr/>
        </p:nvCxnSpPr>
        <p:spPr>
          <a:xfrm flipV="1">
            <a:off x="3125324" y="1558558"/>
            <a:ext cx="1115804" cy="536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a:off x="3029026" y="2848922"/>
            <a:ext cx="1212103" cy="677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a:stCxn id="6" idx="5"/>
          </p:cNvCxnSpPr>
          <p:nvPr/>
        </p:nvCxnSpPr>
        <p:spPr>
          <a:xfrm>
            <a:off x="2709055" y="3196616"/>
            <a:ext cx="1532072" cy="21822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583781" y="4106143"/>
            <a:ext cx="1959143" cy="1341656"/>
          </a:xfrm>
          <a:prstGeom prst="ellipse">
            <a:avLst/>
          </a:prstGeom>
          <a:solidFill>
            <a:schemeClr val="accent5"/>
          </a:solidFill>
          <a:ln>
            <a:solidFill>
              <a:schemeClr val="tx1"/>
            </a:solidFill>
          </a:ln>
        </p:spPr>
        <p:txBody>
          <a:bodyPr wrap="square" rtlCol="0">
            <a:spAutoFit/>
          </a:bodyPr>
          <a:lstStyle/>
          <a:p>
            <a:r>
              <a:rPr kumimoji="1" lang="ja-JP" altLang="en-US" sz="2800" dirty="0">
                <a:latin typeface="ＤＦ平成明朝体W7" panose="02020709000000000000" pitchFamily="17" charset="-128"/>
                <a:ea typeface="ＤＦ平成明朝体W7" panose="02020709000000000000" pitchFamily="17" charset="-128"/>
              </a:rPr>
              <a:t>学年部</a:t>
            </a:r>
            <a:endParaRPr kumimoji="1" lang="en-US" altLang="ja-JP" sz="2800" dirty="0">
              <a:latin typeface="ＤＦ平成明朝体W7" panose="02020709000000000000" pitchFamily="17" charset="-128"/>
              <a:ea typeface="ＤＦ平成明朝体W7" panose="02020709000000000000" pitchFamily="17" charset="-128"/>
            </a:endParaRPr>
          </a:p>
          <a:p>
            <a:r>
              <a:rPr kumimoji="1" lang="ja-JP" altLang="en-US" sz="2800" dirty="0">
                <a:latin typeface="ＤＦ平成明朝体W7" panose="02020709000000000000" pitchFamily="17" charset="-128"/>
                <a:ea typeface="ＤＦ平成明朝体W7" panose="02020709000000000000" pitchFamily="17" charset="-128"/>
              </a:rPr>
              <a:t>研究班</a:t>
            </a:r>
            <a:endParaRPr kumimoji="1" lang="en-US" altLang="ja-JP" sz="2800" dirty="0">
              <a:latin typeface="ＤＦ平成明朝体W7" panose="02020709000000000000" pitchFamily="17" charset="-128"/>
              <a:ea typeface="ＤＦ平成明朝体W7" panose="02020709000000000000" pitchFamily="17" charset="-128"/>
            </a:endParaRPr>
          </a:p>
        </p:txBody>
      </p:sp>
      <p:cxnSp>
        <p:nvCxnSpPr>
          <p:cNvPr id="31" name="直線矢印コネクタ 30"/>
          <p:cNvCxnSpPr>
            <a:endCxn id="21" idx="0"/>
          </p:cNvCxnSpPr>
          <p:nvPr/>
        </p:nvCxnSpPr>
        <p:spPr>
          <a:xfrm>
            <a:off x="1537598" y="3527856"/>
            <a:ext cx="25755" cy="578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583781" y="5545815"/>
            <a:ext cx="2541543" cy="923330"/>
          </a:xfrm>
          <a:prstGeom prst="rect">
            <a:avLst/>
          </a:prstGeom>
          <a:noFill/>
        </p:spPr>
        <p:txBody>
          <a:bodyPr wrap="square" rtlCol="0">
            <a:spAutoFit/>
          </a:bodyPr>
          <a:lstStyle/>
          <a:p>
            <a:r>
              <a:rPr kumimoji="1" lang="ja-JP" altLang="en-US" dirty="0"/>
              <a:t>・指導案の検討</a:t>
            </a:r>
            <a:endParaRPr kumimoji="1" lang="en-US" altLang="ja-JP" dirty="0"/>
          </a:p>
          <a:p>
            <a:r>
              <a:rPr kumimoji="1" lang="ja-JP" altLang="en-US" dirty="0"/>
              <a:t>・教具の作成</a:t>
            </a:r>
            <a:endParaRPr kumimoji="1" lang="en-US" altLang="ja-JP" dirty="0"/>
          </a:p>
          <a:p>
            <a:r>
              <a:rPr kumimoji="1" lang="ja-JP" altLang="en-US" dirty="0"/>
              <a:t>・共通理解事項の確認</a:t>
            </a:r>
          </a:p>
        </p:txBody>
      </p:sp>
      <p:sp>
        <p:nvSpPr>
          <p:cNvPr id="38" name="テキスト ボックス 37"/>
          <p:cNvSpPr txBox="1"/>
          <p:nvPr/>
        </p:nvSpPr>
        <p:spPr>
          <a:xfrm>
            <a:off x="6200269" y="1096892"/>
            <a:ext cx="3898229" cy="923330"/>
          </a:xfrm>
          <a:prstGeom prst="rect">
            <a:avLst/>
          </a:prstGeom>
          <a:noFill/>
        </p:spPr>
        <p:txBody>
          <a:bodyPr wrap="square" rtlCol="0">
            <a:spAutoFit/>
          </a:bodyPr>
          <a:lstStyle/>
          <a:p>
            <a:r>
              <a:rPr kumimoji="1" lang="ja-JP" altLang="en-US" dirty="0"/>
              <a:t>・共通実践の作成・取りまとめ</a:t>
            </a:r>
            <a:endParaRPr kumimoji="1" lang="en-US" altLang="ja-JP" dirty="0"/>
          </a:p>
          <a:p>
            <a:r>
              <a:rPr kumimoji="1" lang="ja-JP" altLang="en-US" dirty="0"/>
              <a:t>・年間指導計画の実施・ふりかえり</a:t>
            </a:r>
            <a:endParaRPr kumimoji="1" lang="en-US" altLang="ja-JP" dirty="0"/>
          </a:p>
          <a:p>
            <a:r>
              <a:rPr kumimoji="1" lang="ja-JP" altLang="en-US" dirty="0"/>
              <a:t>・情報モラル指導の徹底　など</a:t>
            </a:r>
          </a:p>
        </p:txBody>
      </p:sp>
      <p:sp>
        <p:nvSpPr>
          <p:cNvPr id="39" name="テキスト ボックス 38"/>
          <p:cNvSpPr txBox="1"/>
          <p:nvPr/>
        </p:nvSpPr>
        <p:spPr>
          <a:xfrm>
            <a:off x="6191247" y="3180847"/>
            <a:ext cx="4114806" cy="923330"/>
          </a:xfrm>
          <a:prstGeom prst="rect">
            <a:avLst/>
          </a:prstGeom>
          <a:noFill/>
        </p:spPr>
        <p:txBody>
          <a:bodyPr wrap="square" rtlCol="0">
            <a:spAutoFit/>
          </a:bodyPr>
          <a:lstStyle/>
          <a:p>
            <a:r>
              <a:rPr kumimoji="1" lang="ja-JP" altLang="en-US" dirty="0"/>
              <a:t>・年数回の研究授業の実施</a:t>
            </a:r>
            <a:endParaRPr kumimoji="1" lang="en-US" altLang="ja-JP" dirty="0"/>
          </a:p>
          <a:p>
            <a:r>
              <a:rPr kumimoji="1" lang="ja-JP" altLang="en-US" dirty="0"/>
              <a:t>・指導案検討・授業準備</a:t>
            </a:r>
            <a:endParaRPr kumimoji="1" lang="en-US" altLang="ja-JP" dirty="0"/>
          </a:p>
          <a:p>
            <a:r>
              <a:rPr kumimoji="1" lang="ja-JP" altLang="en-US" dirty="0"/>
              <a:t>・研究授業時の児童観察・運営　など</a:t>
            </a:r>
          </a:p>
        </p:txBody>
      </p:sp>
      <p:sp>
        <p:nvSpPr>
          <p:cNvPr id="40" name="テキスト ボックス 39"/>
          <p:cNvSpPr txBox="1"/>
          <p:nvPr/>
        </p:nvSpPr>
        <p:spPr>
          <a:xfrm>
            <a:off x="6200269" y="5245591"/>
            <a:ext cx="3344784" cy="1200329"/>
          </a:xfrm>
          <a:prstGeom prst="rect">
            <a:avLst/>
          </a:prstGeom>
          <a:noFill/>
        </p:spPr>
        <p:txBody>
          <a:bodyPr wrap="square" rtlCol="0">
            <a:spAutoFit/>
          </a:bodyPr>
          <a:lstStyle/>
          <a:p>
            <a:r>
              <a:rPr kumimoji="1" lang="ja-JP" altLang="en-US" dirty="0"/>
              <a:t>・タブレット</a:t>
            </a:r>
            <a:r>
              <a:rPr kumimoji="1" lang="en-US" altLang="ja-JP" dirty="0"/>
              <a:t>PC</a:t>
            </a:r>
            <a:r>
              <a:rPr kumimoji="1" lang="ja-JP" altLang="en-US" dirty="0"/>
              <a:t>の管理・配布</a:t>
            </a:r>
            <a:endParaRPr kumimoji="1" lang="en-US" altLang="ja-JP" dirty="0"/>
          </a:p>
          <a:p>
            <a:r>
              <a:rPr kumimoji="1" lang="ja-JP" altLang="en-US" dirty="0"/>
              <a:t>・「キーボー島アドベン</a:t>
            </a:r>
            <a:endParaRPr kumimoji="1" lang="en-US" altLang="ja-JP" dirty="0"/>
          </a:p>
          <a:p>
            <a:r>
              <a:rPr kumimoji="1" lang="ja-JP" altLang="en-US" dirty="0"/>
              <a:t>　チャー」の活用推進</a:t>
            </a:r>
            <a:endParaRPr kumimoji="1" lang="en-US" altLang="ja-JP" dirty="0"/>
          </a:p>
          <a:p>
            <a:r>
              <a:rPr kumimoji="1" lang="ja-JP" altLang="en-US" dirty="0"/>
              <a:t>・情報コーナーの作成　など</a:t>
            </a:r>
          </a:p>
        </p:txBody>
      </p:sp>
    </p:spTree>
    <p:extLst>
      <p:ext uri="{BB962C8B-B14F-4D97-AF65-F5344CB8AC3E}">
        <p14:creationId xmlns:p14="http://schemas.microsoft.com/office/powerpoint/2010/main" val="350900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 y="0"/>
            <a:ext cx="8982075" cy="58477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研究の実際</a:t>
            </a:r>
          </a:p>
        </p:txBody>
      </p:sp>
      <p:sp>
        <p:nvSpPr>
          <p:cNvPr id="3" name="テキスト ボックス 2"/>
          <p:cNvSpPr txBox="1"/>
          <p:nvPr/>
        </p:nvSpPr>
        <p:spPr>
          <a:xfrm>
            <a:off x="342900" y="584775"/>
            <a:ext cx="2653517" cy="510778"/>
          </a:xfrm>
          <a:prstGeom prst="roundRect">
            <a:avLst/>
          </a:prstGeom>
          <a:solidFill>
            <a:srgbClr val="FFFF00"/>
          </a:solidFill>
        </p:spPr>
        <p:txBody>
          <a:bodyPr wrap="square" rtlCol="0">
            <a:spAutoFit/>
          </a:bodyPr>
          <a:lstStyle/>
          <a:p>
            <a:pPr algn="ctr"/>
            <a:r>
              <a:rPr kumimoji="1" lang="ja-JP" altLang="en-US" sz="2400" dirty="0">
                <a:latin typeface="ＤＦ特太ゴシック体" panose="020B0509000000000000" pitchFamily="49" charset="-128"/>
                <a:ea typeface="ＤＦ特太ゴシック体" panose="020B0509000000000000" pitchFamily="49" charset="-128"/>
              </a:rPr>
              <a:t>情報教育研究班</a:t>
            </a:r>
          </a:p>
        </p:txBody>
      </p:sp>
      <p:sp>
        <p:nvSpPr>
          <p:cNvPr id="4" name="テキスト ボックス 3"/>
          <p:cNvSpPr txBox="1"/>
          <p:nvPr/>
        </p:nvSpPr>
        <p:spPr>
          <a:xfrm>
            <a:off x="2996418" y="609331"/>
            <a:ext cx="4175908" cy="461665"/>
          </a:xfrm>
          <a:prstGeom prst="rect">
            <a:avLst/>
          </a:prstGeom>
          <a:solidFill>
            <a:schemeClr val="accent5">
              <a:lumMod val="60000"/>
              <a:lumOff val="40000"/>
            </a:schemeClr>
          </a:solidFill>
        </p:spPr>
        <p:txBody>
          <a:bodyPr wrap="square" rtlCol="0">
            <a:spAutoFit/>
          </a:bodyPr>
          <a:lstStyle/>
          <a:p>
            <a:r>
              <a:rPr kumimoji="1" lang="ja-JP" altLang="en-US" sz="2400" dirty="0">
                <a:latin typeface="ＤＨＰ特太ゴシック体" panose="020B0500000000000000" pitchFamily="50" charset="-128"/>
                <a:ea typeface="ＤＨＰ特太ゴシック体" panose="020B0500000000000000" pitchFamily="50" charset="-128"/>
              </a:rPr>
              <a:t>令和元年度の取組に関して</a:t>
            </a:r>
          </a:p>
        </p:txBody>
      </p:sp>
      <p:sp>
        <p:nvSpPr>
          <p:cNvPr id="5" name="テキスト ボックス 4"/>
          <p:cNvSpPr txBox="1"/>
          <p:nvPr/>
        </p:nvSpPr>
        <p:spPr>
          <a:xfrm>
            <a:off x="6753226" y="594615"/>
            <a:ext cx="2791827" cy="461665"/>
          </a:xfrm>
          <a:prstGeom prst="rect">
            <a:avLst/>
          </a:prstGeom>
          <a:solidFill>
            <a:srgbClr val="FF9999"/>
          </a:solidFill>
        </p:spPr>
        <p:txBody>
          <a:bodyPr wrap="square" rtlCol="0">
            <a:spAutoFit/>
          </a:bodyPr>
          <a:lstStyle/>
          <a:p>
            <a:r>
              <a:rPr kumimoji="1" lang="ja-JP" altLang="en-US" sz="2400" dirty="0"/>
              <a:t>→</a:t>
            </a:r>
            <a:r>
              <a:rPr kumimoji="1" lang="en-US" altLang="ja-JP" sz="2400" dirty="0"/>
              <a:t>【</a:t>
            </a:r>
            <a:r>
              <a:rPr kumimoji="1" lang="ja-JP" altLang="en-US" sz="2400" dirty="0"/>
              <a:t>指導案集</a:t>
            </a:r>
            <a:r>
              <a:rPr kumimoji="1" lang="en-US" altLang="ja-JP" sz="2400" dirty="0"/>
              <a:t>P</a:t>
            </a:r>
            <a:r>
              <a:rPr kumimoji="1" lang="ja-JP" altLang="en-US" sz="2400" dirty="0"/>
              <a:t>４</a:t>
            </a:r>
            <a:r>
              <a:rPr kumimoji="1" lang="en-US" altLang="ja-JP" sz="2400" dirty="0"/>
              <a:t>】</a:t>
            </a:r>
            <a:endParaRPr kumimoji="1" lang="ja-JP" altLang="en-US" sz="2400" dirty="0"/>
          </a:p>
        </p:txBody>
      </p:sp>
      <p:sp>
        <p:nvSpPr>
          <p:cNvPr id="6" name="テキスト ボックス 5"/>
          <p:cNvSpPr txBox="1"/>
          <p:nvPr/>
        </p:nvSpPr>
        <p:spPr>
          <a:xfrm>
            <a:off x="1300163" y="1371243"/>
            <a:ext cx="7469605"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kumimoji="1" lang="ja-JP" altLang="en-US" sz="4000" dirty="0">
                <a:latin typeface="ＤＦ特太ゴシック体" panose="020B0509000000000000" pitchFamily="49" charset="-128"/>
                <a:ea typeface="ＤＦ特太ゴシック体" panose="020B0509000000000000" pitchFamily="49" charset="-128"/>
              </a:rPr>
              <a:t>タブレット</a:t>
            </a:r>
            <a:r>
              <a:rPr kumimoji="1" lang="en-US" altLang="ja-JP" sz="4000" dirty="0">
                <a:latin typeface="ＤＦ特太ゴシック体" panose="020B0509000000000000" pitchFamily="49" charset="-128"/>
                <a:ea typeface="ＤＦ特太ゴシック体" panose="020B0509000000000000" pitchFamily="49" charset="-128"/>
              </a:rPr>
              <a:t>PC</a:t>
            </a:r>
            <a:r>
              <a:rPr kumimoji="1" lang="ja-JP" altLang="en-US" sz="4000" dirty="0">
                <a:latin typeface="ＤＦ特太ゴシック体" panose="020B0509000000000000" pitchFamily="49" charset="-128"/>
                <a:ea typeface="ＤＦ特太ゴシック体" panose="020B0509000000000000" pitchFamily="49" charset="-128"/>
              </a:rPr>
              <a:t>の各学級への配布</a:t>
            </a:r>
          </a:p>
        </p:txBody>
      </p:sp>
      <p:sp>
        <p:nvSpPr>
          <p:cNvPr id="7" name="テキスト ボックス 6"/>
          <p:cNvSpPr txBox="1"/>
          <p:nvPr/>
        </p:nvSpPr>
        <p:spPr>
          <a:xfrm>
            <a:off x="1300163" y="2319802"/>
            <a:ext cx="8244890" cy="4524315"/>
          </a:xfrm>
          <a:prstGeom prst="rect">
            <a:avLst/>
          </a:prstGeom>
          <a:noFill/>
        </p:spPr>
        <p:txBody>
          <a:bodyPr wrap="square" rtlCol="0">
            <a:spAutoFit/>
          </a:bodyPr>
          <a:lstStyle/>
          <a:p>
            <a:pPr>
              <a:lnSpc>
                <a:spcPts val="3600"/>
              </a:lnSpc>
            </a:pPr>
            <a:r>
              <a:rPr kumimoji="1" lang="ja-JP" altLang="en-US" sz="2800" dirty="0">
                <a:latin typeface="ＤＦ特太ゴシック体" panose="020B0509000000000000" pitchFamily="49" charset="-128"/>
                <a:ea typeface="ＤＦ特太ゴシック体" panose="020B0509000000000000" pitchFamily="49" charset="-128"/>
              </a:rPr>
              <a:t>〇　学校用タブレット</a:t>
            </a:r>
            <a:r>
              <a:rPr kumimoji="1" lang="en-US" altLang="ja-JP" sz="2800" dirty="0">
                <a:latin typeface="ＤＦ特太ゴシック体" panose="020B0509000000000000" pitchFamily="49" charset="-128"/>
                <a:ea typeface="ＤＦ特太ゴシック体" panose="020B0509000000000000" pitchFamily="49" charset="-128"/>
              </a:rPr>
              <a:t>PC</a:t>
            </a:r>
            <a:r>
              <a:rPr kumimoji="1" lang="ja-JP" altLang="en-US" sz="2800" dirty="0">
                <a:latin typeface="ＤＦ特太ゴシック体" panose="020B0509000000000000" pitchFamily="49" charset="-128"/>
                <a:ea typeface="ＤＦ特太ゴシック体" panose="020B0509000000000000" pitchFamily="49" charset="-128"/>
              </a:rPr>
              <a:t>配布</a:t>
            </a:r>
            <a:endParaRPr kumimoji="1" lang="en-US" altLang="ja-JP" sz="2800" dirty="0">
              <a:latin typeface="ＤＦ特太ゴシック体" panose="020B0509000000000000" pitchFamily="49" charset="-128"/>
              <a:ea typeface="ＤＦ特太ゴシック体" panose="020B0509000000000000" pitchFamily="49" charset="-128"/>
            </a:endParaRPr>
          </a:p>
          <a:p>
            <a:pPr>
              <a:lnSpc>
                <a:spcPts val="3600"/>
              </a:lnSpc>
            </a:pPr>
            <a:r>
              <a:rPr kumimoji="1" lang="ja-JP" altLang="en-US" sz="2800" dirty="0">
                <a:latin typeface="ＤＦ特太ゴシック体" panose="020B0509000000000000" pitchFamily="49" charset="-128"/>
                <a:ea typeface="ＤＦ特太ゴシック体" panose="020B0509000000000000" pitchFamily="49" charset="-128"/>
              </a:rPr>
              <a:t>　</a:t>
            </a:r>
            <a:endParaRPr kumimoji="1" lang="en-US" altLang="ja-JP" sz="2800" dirty="0">
              <a:latin typeface="ＤＦ特太ゴシック体" panose="020B0509000000000000" pitchFamily="49" charset="-128"/>
              <a:ea typeface="ＤＦ特太ゴシック体" panose="020B0509000000000000" pitchFamily="49" charset="-128"/>
            </a:endParaRPr>
          </a:p>
          <a:p>
            <a:pPr>
              <a:lnSpc>
                <a:spcPts val="3600"/>
              </a:lnSpc>
            </a:pPr>
            <a:r>
              <a:rPr kumimoji="1" lang="ja-JP" altLang="en-US" sz="2800" dirty="0">
                <a:latin typeface="ＤＦ特太ゴシック体" panose="020B0509000000000000" pitchFamily="49" charset="-128"/>
                <a:ea typeface="ＤＦ特太ゴシック体" panose="020B0509000000000000" pitchFamily="49" charset="-128"/>
              </a:rPr>
              <a:t>〇　調子の悪いタブレットの管理</a:t>
            </a:r>
            <a:endParaRPr kumimoji="1" lang="en-US" altLang="ja-JP" sz="2800" dirty="0">
              <a:latin typeface="ＤＦ特太ゴシック体" panose="020B0509000000000000" pitchFamily="49" charset="-128"/>
              <a:ea typeface="ＤＦ特太ゴシック体" panose="020B0509000000000000" pitchFamily="49" charset="-128"/>
            </a:endParaRPr>
          </a:p>
          <a:p>
            <a:pPr>
              <a:lnSpc>
                <a:spcPts val="3600"/>
              </a:lnSpc>
            </a:pPr>
            <a:endParaRPr lang="en-US" altLang="ja-JP" sz="2800" dirty="0">
              <a:latin typeface="ＤＦ特太ゴシック体" panose="020B0509000000000000" pitchFamily="49" charset="-128"/>
              <a:ea typeface="ＤＦ特太ゴシック体" panose="020B0509000000000000" pitchFamily="49" charset="-128"/>
            </a:endParaRPr>
          </a:p>
          <a:p>
            <a:pPr>
              <a:lnSpc>
                <a:spcPts val="3600"/>
              </a:lnSpc>
            </a:pPr>
            <a:r>
              <a:rPr lang="ja-JP" altLang="ja-JP" sz="2800" dirty="0">
                <a:latin typeface="ＤＦ特太ゴシック体" panose="020B0509000000000000" pitchFamily="49" charset="-128"/>
                <a:ea typeface="ＤＦ特太ゴシック体" panose="020B0509000000000000" pitchFamily="49" charset="-128"/>
              </a:rPr>
              <a:t>〇　</a:t>
            </a:r>
            <a:r>
              <a:rPr lang="ja-JP" altLang="en-US" sz="2800" dirty="0">
                <a:latin typeface="ＤＦ特太ゴシック体" panose="020B0509000000000000" pitchFamily="49" charset="-128"/>
                <a:ea typeface="ＤＦ特太ゴシック体" panose="020B0509000000000000" pitchFamily="49" charset="-128"/>
              </a:rPr>
              <a:t>活用場面が増えた</a:t>
            </a:r>
            <a:endParaRPr lang="en-US" altLang="ja-JP" sz="2800" dirty="0">
              <a:latin typeface="ＤＦ特太ゴシック体" panose="020B0509000000000000" pitchFamily="49" charset="-128"/>
              <a:ea typeface="ＤＦ特太ゴシック体" panose="020B0509000000000000" pitchFamily="49" charset="-128"/>
            </a:endParaRPr>
          </a:p>
          <a:p>
            <a:pPr>
              <a:lnSpc>
                <a:spcPts val="3600"/>
              </a:lnSpc>
            </a:pPr>
            <a:r>
              <a:rPr lang="ja-JP" altLang="ja-JP" sz="2800" dirty="0">
                <a:latin typeface="ＤＦ特太ゴシック体" panose="020B0509000000000000" pitchFamily="49" charset="-128"/>
                <a:ea typeface="ＤＦ特太ゴシック体" panose="020B0509000000000000" pitchFamily="49" charset="-128"/>
              </a:rPr>
              <a:t>　</a:t>
            </a:r>
          </a:p>
          <a:p>
            <a:pPr>
              <a:lnSpc>
                <a:spcPts val="3600"/>
              </a:lnSpc>
            </a:pPr>
            <a:r>
              <a:rPr lang="ja-JP" altLang="en-US" sz="2800" dirty="0">
                <a:latin typeface="ＤＦ特太ゴシック体" panose="020B0509000000000000" pitchFamily="49" charset="-128"/>
                <a:ea typeface="ＤＦ特太ゴシック体" panose="020B0509000000000000" pitchFamily="49" charset="-128"/>
              </a:rPr>
              <a:t>▲</a:t>
            </a:r>
            <a:r>
              <a:rPr lang="ja-JP" altLang="ja-JP" sz="2800" dirty="0">
                <a:latin typeface="ＤＦ特太ゴシック体" panose="020B0509000000000000" pitchFamily="49" charset="-128"/>
                <a:ea typeface="ＤＦ特太ゴシック体" panose="020B0509000000000000" pitchFamily="49" charset="-128"/>
              </a:rPr>
              <a:t>　情報モラル指導を行っても</a:t>
            </a:r>
            <a:r>
              <a:rPr lang="en-US" altLang="ja-JP" sz="2800" dirty="0">
                <a:latin typeface="ＤＦ特太ゴシック体" panose="020B0509000000000000" pitchFamily="49" charset="-128"/>
                <a:ea typeface="ＤＦ特太ゴシック体" panose="020B0509000000000000" pitchFamily="49" charset="-128"/>
              </a:rPr>
              <a:t>,</a:t>
            </a:r>
            <a:r>
              <a:rPr lang="ja-JP" altLang="ja-JP" sz="2800" dirty="0">
                <a:latin typeface="ＤＦ特太ゴシック体" panose="020B0509000000000000" pitchFamily="49" charset="-128"/>
                <a:ea typeface="ＤＦ特太ゴシック体" panose="020B0509000000000000" pitchFamily="49" charset="-128"/>
              </a:rPr>
              <a:t>教師の見ていない</a:t>
            </a:r>
            <a:r>
              <a:rPr lang="ja-JP" altLang="en-US" sz="2800" dirty="0">
                <a:latin typeface="ＤＦ特太ゴシック体" panose="020B0509000000000000" pitchFamily="49" charset="-128"/>
                <a:ea typeface="ＤＦ特太ゴシック体" panose="020B0509000000000000" pitchFamily="49" charset="-128"/>
              </a:rPr>
              <a:t>　</a:t>
            </a:r>
            <a:endParaRPr lang="en-US" altLang="ja-JP" sz="2800" dirty="0">
              <a:latin typeface="ＤＦ特太ゴシック体" panose="020B0509000000000000" pitchFamily="49" charset="-128"/>
              <a:ea typeface="ＤＦ特太ゴシック体" panose="020B0509000000000000" pitchFamily="49" charset="-128"/>
            </a:endParaRPr>
          </a:p>
          <a:p>
            <a:pPr>
              <a:lnSpc>
                <a:spcPts val="3600"/>
              </a:lnSpc>
            </a:pPr>
            <a:r>
              <a:rPr lang="ja-JP" altLang="en-US" sz="2800" dirty="0">
                <a:latin typeface="ＤＦ特太ゴシック体" panose="020B0509000000000000" pitchFamily="49" charset="-128"/>
                <a:ea typeface="ＤＦ特太ゴシック体" panose="020B0509000000000000" pitchFamily="49" charset="-128"/>
              </a:rPr>
              <a:t>　</a:t>
            </a:r>
            <a:r>
              <a:rPr lang="ja-JP" altLang="ja-JP" sz="2800" dirty="0">
                <a:latin typeface="ＤＦ特太ゴシック体" panose="020B0509000000000000" pitchFamily="49" charset="-128"/>
                <a:ea typeface="ＤＦ特太ゴシック体" panose="020B0509000000000000" pitchFamily="49" charset="-128"/>
              </a:rPr>
              <a:t>ところで</a:t>
            </a:r>
            <a:r>
              <a:rPr lang="ja-JP" altLang="en-US" sz="2800" dirty="0">
                <a:latin typeface="ＤＦ特太ゴシック体" panose="020B0509000000000000" pitchFamily="49" charset="-128"/>
                <a:ea typeface="ＤＦ特太ゴシック体" panose="020B0509000000000000" pitchFamily="49" charset="-128"/>
              </a:rPr>
              <a:t>は</a:t>
            </a:r>
            <a:r>
              <a:rPr lang="ja-JP" altLang="ja-JP" sz="2800" dirty="0">
                <a:latin typeface="ＤＦ特太ゴシック体" panose="020B0509000000000000" pitchFamily="49" charset="-128"/>
                <a:ea typeface="ＤＦ特太ゴシック体" panose="020B0509000000000000" pitchFamily="49" charset="-128"/>
              </a:rPr>
              <a:t>よくないことをしていた。</a:t>
            </a:r>
          </a:p>
          <a:p>
            <a:endParaRPr kumimoji="1" lang="en-US" altLang="ja-JP" sz="2400" dirty="0">
              <a:latin typeface="ＤＦ平成明朝体W7" panose="02020709000000000000" pitchFamily="17" charset="-128"/>
              <a:ea typeface="ＤＦ平成明朝体W7" panose="02020709000000000000" pitchFamily="17" charset="-128"/>
            </a:endParaRPr>
          </a:p>
          <a:p>
            <a:endParaRPr lang="en-US" altLang="ja-JP" sz="2400" dirty="0"/>
          </a:p>
        </p:txBody>
      </p:sp>
      <p:pic>
        <p:nvPicPr>
          <p:cNvPr id="9" name="図 8">
            <a:extLst>
              <a:ext uri="{FF2B5EF4-FFF2-40B4-BE49-F238E27FC236}">
                <a16:creationId xmlns:a16="http://schemas.microsoft.com/office/drawing/2014/main" id="{6249931E-1264-4609-AAAE-FA85F0D52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877689" y="2172471"/>
            <a:ext cx="3466320" cy="2571750"/>
          </a:xfrm>
          <a:prstGeom prst="rect">
            <a:avLst/>
          </a:prstGeom>
        </p:spPr>
      </p:pic>
    </p:spTree>
    <p:extLst>
      <p:ext uri="{BB962C8B-B14F-4D97-AF65-F5344CB8AC3E}">
        <p14:creationId xmlns:p14="http://schemas.microsoft.com/office/powerpoint/2010/main" val="2708956830"/>
      </p:ext>
    </p:extLst>
  </p:cSld>
  <p:clrMapOvr>
    <a:masterClrMapping/>
  </p:clrMapOvr>
</p:sld>
</file>

<file path=ppt/theme/theme1.xml><?xml version="1.0" encoding="utf-8"?>
<a:theme xmlns:a="http://schemas.openxmlformats.org/drawingml/2006/main" name="ファセット">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21889</TotalTime>
  <Words>7225</Words>
  <Application>Microsoft Office PowerPoint</Application>
  <PresentationFormat>ワイド画面</PresentationFormat>
  <Paragraphs>600</Paragraphs>
  <Slides>37</Slides>
  <Notes>37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37</vt:i4>
      </vt:variant>
    </vt:vector>
  </HeadingPairs>
  <TitlesOfParts>
    <vt:vector size="50" baseType="lpstr">
      <vt:lpstr>$ＪＳゴシック</vt:lpstr>
      <vt:lpstr>ＤＦ特太ゴシック体</vt:lpstr>
      <vt:lpstr>ＤＦ平成明朝体W3</vt:lpstr>
      <vt:lpstr>ＤＦ平成明朝体W7</vt:lpstr>
      <vt:lpstr>ＤＨＰ特太ゴシック体</vt:lpstr>
      <vt:lpstr>ＭＳ Ｐゴシック</vt:lpstr>
      <vt:lpstr>Times New Roman (本文のフォント - コンプレ</vt:lpstr>
      <vt:lpstr>メイリオ</vt:lpstr>
      <vt:lpstr>Arial</vt:lpstr>
      <vt:lpstr>Calibri</vt:lpstr>
      <vt:lpstr>Trebuchet MS</vt:lpstr>
      <vt:lpstr>Wingdings 3</vt:lpstr>
      <vt:lpstr>ファセット</vt:lpstr>
      <vt:lpstr>PowerPoint プレゼンテーション</vt:lpstr>
      <vt:lpstr>「情報や情報技術を適切に活用できる子どもの育成」 ～プログラミング的思考を育む授業の創造～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「情報や情報技術を適切に活用できる子どもの育成」 ～プログラミング的思考を育む授業の創造～ </dc:title>
  <dc:creator>上籠 翼</dc:creator>
  <cp:lastModifiedBy>深川 晴久</cp:lastModifiedBy>
  <cp:revision>134</cp:revision>
  <cp:lastPrinted>2020-09-16T04:10:21Z</cp:lastPrinted>
  <dcterms:created xsi:type="dcterms:W3CDTF">2020-08-26T23:52:06Z</dcterms:created>
  <dcterms:modified xsi:type="dcterms:W3CDTF">2020-11-06T07:25:27Z</dcterms:modified>
</cp:coreProperties>
</file>